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624" r:id="rId2"/>
    <p:sldId id="625" r:id="rId3"/>
    <p:sldId id="626" r:id="rId4"/>
    <p:sldId id="627" r:id="rId5"/>
    <p:sldId id="628" r:id="rId6"/>
    <p:sldId id="629" r:id="rId7"/>
    <p:sldId id="630" r:id="rId8"/>
    <p:sldId id="633" r:id="rId9"/>
    <p:sldId id="634" r:id="rId10"/>
    <p:sldId id="635" r:id="rId11"/>
    <p:sldId id="631" r:id="rId12"/>
    <p:sldId id="636" r:id="rId13"/>
    <p:sldId id="637" r:id="rId14"/>
    <p:sldId id="638" r:id="rId15"/>
    <p:sldId id="639" r:id="rId16"/>
    <p:sldId id="640" r:id="rId17"/>
    <p:sldId id="641" r:id="rId18"/>
    <p:sldId id="642" r:id="rId19"/>
    <p:sldId id="643" r:id="rId20"/>
    <p:sldId id="644" r:id="rId21"/>
    <p:sldId id="645" r:id="rId22"/>
    <p:sldId id="646" r:id="rId23"/>
    <p:sldId id="647" r:id="rId24"/>
    <p:sldId id="632" r:id="rId25"/>
  </p:sldIdLst>
  <p:sldSz cx="9144000" cy="6858000" type="screen4x3"/>
  <p:notesSz cx="6985000" cy="9271000"/>
  <p:defaultTextStyle>
    <a:defPPr>
      <a:defRPr lang="en-US"/>
    </a:defPPr>
    <a:lvl1pPr algn="ctr" rtl="0" fontAlgn="base">
      <a:spcBef>
        <a:spcPct val="0"/>
      </a:spcBef>
      <a:spcAft>
        <a:spcPct val="0"/>
      </a:spcAft>
      <a:defRPr sz="1600" kern="1200">
        <a:solidFill>
          <a:schemeClr val="tx1"/>
        </a:solidFill>
        <a:latin typeface="Lucida Sans Unicode" pitchFamily="34" charset="0"/>
        <a:ea typeface="+mn-ea"/>
        <a:cs typeface="+mn-cs"/>
      </a:defRPr>
    </a:lvl1pPr>
    <a:lvl2pPr marL="457200" algn="ctr" rtl="0" fontAlgn="base">
      <a:spcBef>
        <a:spcPct val="0"/>
      </a:spcBef>
      <a:spcAft>
        <a:spcPct val="0"/>
      </a:spcAft>
      <a:defRPr sz="1600" kern="1200">
        <a:solidFill>
          <a:schemeClr val="tx1"/>
        </a:solidFill>
        <a:latin typeface="Lucida Sans Unicode" pitchFamily="34" charset="0"/>
        <a:ea typeface="+mn-ea"/>
        <a:cs typeface="+mn-cs"/>
      </a:defRPr>
    </a:lvl2pPr>
    <a:lvl3pPr marL="914400" algn="ctr" rtl="0" fontAlgn="base">
      <a:spcBef>
        <a:spcPct val="0"/>
      </a:spcBef>
      <a:spcAft>
        <a:spcPct val="0"/>
      </a:spcAft>
      <a:defRPr sz="1600" kern="1200">
        <a:solidFill>
          <a:schemeClr val="tx1"/>
        </a:solidFill>
        <a:latin typeface="Lucida Sans Unicode" pitchFamily="34" charset="0"/>
        <a:ea typeface="+mn-ea"/>
        <a:cs typeface="+mn-cs"/>
      </a:defRPr>
    </a:lvl3pPr>
    <a:lvl4pPr marL="1371600" algn="ctr" rtl="0" fontAlgn="base">
      <a:spcBef>
        <a:spcPct val="0"/>
      </a:spcBef>
      <a:spcAft>
        <a:spcPct val="0"/>
      </a:spcAft>
      <a:defRPr sz="1600" kern="1200">
        <a:solidFill>
          <a:schemeClr val="tx1"/>
        </a:solidFill>
        <a:latin typeface="Lucida Sans Unicode" pitchFamily="34" charset="0"/>
        <a:ea typeface="+mn-ea"/>
        <a:cs typeface="+mn-cs"/>
      </a:defRPr>
    </a:lvl4pPr>
    <a:lvl5pPr marL="1828800" algn="ctr" rtl="0" fontAlgn="base">
      <a:spcBef>
        <a:spcPct val="0"/>
      </a:spcBef>
      <a:spcAft>
        <a:spcPct val="0"/>
      </a:spcAft>
      <a:defRPr sz="1600" kern="1200">
        <a:solidFill>
          <a:schemeClr val="tx1"/>
        </a:solidFill>
        <a:latin typeface="Lucida Sans Unicode" pitchFamily="34" charset="0"/>
        <a:ea typeface="+mn-ea"/>
        <a:cs typeface="+mn-cs"/>
      </a:defRPr>
    </a:lvl5pPr>
    <a:lvl6pPr marL="2286000" algn="l" defTabSz="914400" rtl="0" eaLnBrk="1" latinLnBrk="0" hangingPunct="1">
      <a:defRPr sz="1600" kern="1200">
        <a:solidFill>
          <a:schemeClr val="tx1"/>
        </a:solidFill>
        <a:latin typeface="Lucida Sans Unicode" pitchFamily="34" charset="0"/>
        <a:ea typeface="+mn-ea"/>
        <a:cs typeface="+mn-cs"/>
      </a:defRPr>
    </a:lvl6pPr>
    <a:lvl7pPr marL="2743200" algn="l" defTabSz="914400" rtl="0" eaLnBrk="1" latinLnBrk="0" hangingPunct="1">
      <a:defRPr sz="1600" kern="1200">
        <a:solidFill>
          <a:schemeClr val="tx1"/>
        </a:solidFill>
        <a:latin typeface="Lucida Sans Unicode" pitchFamily="34" charset="0"/>
        <a:ea typeface="+mn-ea"/>
        <a:cs typeface="+mn-cs"/>
      </a:defRPr>
    </a:lvl7pPr>
    <a:lvl8pPr marL="3200400" algn="l" defTabSz="914400" rtl="0" eaLnBrk="1" latinLnBrk="0" hangingPunct="1">
      <a:defRPr sz="1600" kern="1200">
        <a:solidFill>
          <a:schemeClr val="tx1"/>
        </a:solidFill>
        <a:latin typeface="Lucida Sans Unicode" pitchFamily="34" charset="0"/>
        <a:ea typeface="+mn-ea"/>
        <a:cs typeface="+mn-cs"/>
      </a:defRPr>
    </a:lvl8pPr>
    <a:lvl9pPr marL="3657600" algn="l" defTabSz="914400" rtl="0" eaLnBrk="1" latinLnBrk="0" hangingPunct="1">
      <a:defRPr sz="1600" kern="1200">
        <a:solidFill>
          <a:schemeClr val="tx1"/>
        </a:solidFill>
        <a:latin typeface="Lucida Sans Unicod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4C5"/>
    <a:srgbClr val="FFEEA7"/>
    <a:srgbClr val="FFE781"/>
    <a:srgbClr val="A9CAEB"/>
    <a:srgbClr val="C0C0C0"/>
    <a:srgbClr val="FFFF00"/>
    <a:srgbClr val="CC00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9957" autoAdjust="0"/>
  </p:normalViewPr>
  <p:slideViewPr>
    <p:cSldViewPr snapToGrid="0">
      <p:cViewPr varScale="1">
        <p:scale>
          <a:sx n="62" d="100"/>
          <a:sy n="62" d="100"/>
        </p:scale>
        <p:origin x="-1596" y="-78"/>
      </p:cViewPr>
      <p:guideLst>
        <p:guide orient="horz" pos="3139"/>
        <p:guide orient="horz" pos="3979"/>
        <p:guide orient="horz" pos="1068"/>
        <p:guide orient="horz" pos="3195"/>
        <p:guide orient="horz" pos="1464"/>
        <p:guide orient="horz" pos="3808"/>
        <p:guide pos="2880"/>
        <p:guide pos="5616"/>
        <p:guide pos="144"/>
        <p:guide pos="523"/>
        <p:guide pos="2812"/>
        <p:guide pos="1956"/>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100" d="100"/>
        <a:sy n="100" d="100"/>
      </p:scale>
      <p:origin x="0" y="2124"/>
    </p:cViewPr>
  </p:sorterViewPr>
  <p:notesViewPr>
    <p:cSldViewPr snapToGrid="0">
      <p:cViewPr>
        <p:scale>
          <a:sx n="75" d="100"/>
          <a:sy n="75" d="100"/>
        </p:scale>
        <p:origin x="-3072" y="-528"/>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8.xml"/><Relationship Id="rId1" Type="http://schemas.openxmlformats.org/officeDocument/2006/relationships/slide" Target="slides/slide7.xml"/><Relationship Id="rId4" Type="http://schemas.openxmlformats.org/officeDocument/2006/relationships/slide" Target="slides/slide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976104" y="181972"/>
            <a:ext cx="3026408"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t" anchorCtr="0" compatLnSpc="1">
            <a:prstTxWarp prst="textNoShape">
              <a:avLst/>
            </a:prstTxWarp>
          </a:bodyPr>
          <a:lstStyle>
            <a:lvl1pPr defTabSz="925722">
              <a:defRPr sz="1400">
                <a:latin typeface="Times New Roman" pitchFamily="18" charset="0"/>
              </a:defRPr>
            </a:lvl1pPr>
          </a:lstStyle>
          <a:p>
            <a:pPr>
              <a:defRPr/>
            </a:pPr>
            <a:r>
              <a:rPr lang="en-US"/>
              <a:t>Unit Operations</a:t>
            </a:r>
          </a:p>
        </p:txBody>
      </p:sp>
      <p:sp>
        <p:nvSpPr>
          <p:cNvPr id="5125" name="Rectangle 5"/>
          <p:cNvSpPr>
            <a:spLocks noGrp="1" noChangeArrowheads="1"/>
          </p:cNvSpPr>
          <p:nvPr>
            <p:ph type="sldNum" sz="quarter" idx="3"/>
          </p:nvPr>
        </p:nvSpPr>
        <p:spPr bwMode="auto">
          <a:xfrm>
            <a:off x="2019202" y="8608558"/>
            <a:ext cx="3023215"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b" anchorCtr="0" compatLnSpc="1">
            <a:prstTxWarp prst="textNoShape">
              <a:avLst/>
            </a:prstTxWarp>
          </a:bodyPr>
          <a:lstStyle>
            <a:lvl1pPr defTabSz="925722">
              <a:defRPr sz="1200">
                <a:latin typeface="Times New Roman" pitchFamily="18" charset="0"/>
              </a:defRPr>
            </a:lvl1pPr>
          </a:lstStyle>
          <a:p>
            <a:pPr>
              <a:defRPr/>
            </a:pPr>
            <a:fld id="{95219505-7826-4258-A58C-A79043BA3C53}" type="slidenum">
              <a:rPr lang="en-US"/>
              <a:pPr>
                <a:defRPr/>
              </a:pPr>
              <a:t>‹#›</a:t>
            </a:fld>
            <a:endParaRPr lang="en-US"/>
          </a:p>
        </p:txBody>
      </p:sp>
    </p:spTree>
    <p:extLst>
      <p:ext uri="{BB962C8B-B14F-4D97-AF65-F5344CB8AC3E}">
        <p14:creationId xmlns:p14="http://schemas.microsoft.com/office/powerpoint/2010/main" xmlns="" val="16335501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24812"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t" anchorCtr="0" compatLnSpc="1">
            <a:prstTxWarp prst="textNoShape">
              <a:avLst/>
            </a:prstTxWarp>
          </a:bodyPr>
          <a:lstStyle>
            <a:lvl1pPr algn="l" defTabSz="925722">
              <a:defRPr sz="1200" b="1">
                <a:solidFill>
                  <a:srgbClr val="C0C0C0"/>
                </a:solidFill>
                <a:latin typeface="Garamond" pitchFamily="18" charset="0"/>
              </a:defRPr>
            </a:lvl1pPr>
          </a:lstStyle>
          <a:p>
            <a:pPr>
              <a:defRPr/>
            </a:pPr>
            <a:endParaRPr lang="en-US"/>
          </a:p>
        </p:txBody>
      </p:sp>
      <p:sp>
        <p:nvSpPr>
          <p:cNvPr id="3075" name="Rectangle 3"/>
          <p:cNvSpPr>
            <a:spLocks noGrp="1" noChangeArrowheads="1"/>
          </p:cNvSpPr>
          <p:nvPr>
            <p:ph type="dt" idx="1"/>
          </p:nvPr>
        </p:nvSpPr>
        <p:spPr bwMode="auto">
          <a:xfrm>
            <a:off x="3960189" y="0"/>
            <a:ext cx="3024811"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t" anchorCtr="0" compatLnSpc="1">
            <a:prstTxWarp prst="textNoShape">
              <a:avLst/>
            </a:prstTxWarp>
          </a:bodyPr>
          <a:lstStyle>
            <a:lvl1pPr algn="r" defTabSz="925722">
              <a:defRPr sz="1200" b="1">
                <a:solidFill>
                  <a:srgbClr val="C0C0C0"/>
                </a:solidFill>
                <a:latin typeface="Garamond" pitchFamily="18"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73163" y="692150"/>
            <a:ext cx="4640262" cy="34798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27397" y="4404045"/>
            <a:ext cx="5130208" cy="41741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08089"/>
            <a:ext cx="3024812"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b" anchorCtr="0" compatLnSpc="1">
            <a:prstTxWarp prst="textNoShape">
              <a:avLst/>
            </a:prstTxWarp>
          </a:bodyPr>
          <a:lstStyle>
            <a:lvl1pPr algn="l" defTabSz="925722">
              <a:defRPr sz="1200" b="1">
                <a:solidFill>
                  <a:srgbClr val="C0C0C0"/>
                </a:solidFill>
                <a:latin typeface="Garamond"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60189" y="8808089"/>
            <a:ext cx="3024811" cy="4629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34" tIns="46316" rIns="92634" bIns="46316" numCol="1" anchor="b" anchorCtr="0" compatLnSpc="1">
            <a:prstTxWarp prst="textNoShape">
              <a:avLst/>
            </a:prstTxWarp>
          </a:bodyPr>
          <a:lstStyle>
            <a:lvl1pPr algn="r" defTabSz="925722">
              <a:defRPr sz="1200" b="1">
                <a:solidFill>
                  <a:srgbClr val="C0C0C0"/>
                </a:solidFill>
                <a:latin typeface="Garamond" pitchFamily="18" charset="0"/>
              </a:defRPr>
            </a:lvl1pPr>
          </a:lstStyle>
          <a:p>
            <a:pPr>
              <a:defRPr/>
            </a:pPr>
            <a:fld id="{2DCA2E0C-1712-4E8E-9589-0EA191997A3F}" type="slidenum">
              <a:rPr lang="en-US"/>
              <a:pPr>
                <a:defRPr/>
              </a:pPr>
              <a:t>‹#›</a:t>
            </a:fld>
            <a:endParaRPr lang="en-US"/>
          </a:p>
        </p:txBody>
      </p:sp>
    </p:spTree>
    <p:extLst>
      <p:ext uri="{BB962C8B-B14F-4D97-AF65-F5344CB8AC3E}">
        <p14:creationId xmlns:p14="http://schemas.microsoft.com/office/powerpoint/2010/main" xmlns="" val="86503099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marL="229834" indent="-229834" eaLnBrk="1" hangingPunct="1">
              <a:buFontTx/>
              <a:buAutoNum type="arabicPeriod"/>
            </a:pPr>
            <a:r>
              <a:rPr lang="en-US" smtClean="0"/>
              <a:t>Please remember these are averages.  The numbers are not designed to discourage applications, but to provide a feel for the competitive nature of the scholarship.  </a:t>
            </a:r>
          </a:p>
          <a:p>
            <a:pPr marL="229834" indent="-229834" eaLnBrk="1" hangingPunct="1">
              <a:buFontTx/>
              <a:buAutoNum type="arabicPeriod"/>
            </a:pPr>
            <a:r>
              <a:rPr lang="en-US" smtClean="0"/>
              <a:t>On the SAT scores. 930 was the lowest composite score that got an offer (there was only one), but there were 49 who got offers who had scores less than 1100.</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xfrm>
            <a:off x="1182688" y="698500"/>
            <a:ext cx="4622800" cy="3467100"/>
          </a:xfrm>
          <a:ln w="12700" cap="flat">
            <a:solidFill>
              <a:schemeClr val="tx1"/>
            </a:solidFill>
          </a:ln>
        </p:spPr>
      </p:sp>
      <p:sp>
        <p:nvSpPr>
          <p:cNvPr id="38916" name="Rectangle 3"/>
          <p:cNvSpPr>
            <a:spLocks noGrp="1" noChangeArrowheads="1"/>
          </p:cNvSpPr>
          <p:nvPr>
            <p:ph type="body" idx="1"/>
          </p:nvPr>
        </p:nvSpPr>
        <p:spPr>
          <a:xfrm>
            <a:off x="928992" y="4397660"/>
            <a:ext cx="5127016" cy="4686580"/>
          </a:xfrm>
          <a:noFill/>
        </p:spPr>
        <p:txBody>
          <a:bodyPr lIns="91754" tIns="45072" rIns="91754" bIns="45072"/>
          <a:lstStyle/>
          <a:p>
            <a:pPr marL="229834" indent="-229834"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xfrm>
            <a:off x="1189038" y="728663"/>
            <a:ext cx="4611687" cy="3459162"/>
          </a:xfrm>
          <a:ln/>
        </p:spPr>
      </p:sp>
      <p:sp>
        <p:nvSpPr>
          <p:cNvPr id="39940" name="Rectangle 3"/>
          <p:cNvSpPr>
            <a:spLocks noGrp="1" noChangeArrowheads="1"/>
          </p:cNvSpPr>
          <p:nvPr>
            <p:ph type="body" idx="1"/>
          </p:nvPr>
        </p:nvSpPr>
        <p:spPr>
          <a:xfrm>
            <a:off x="930590" y="4427989"/>
            <a:ext cx="5123823" cy="4123105"/>
          </a:xfrm>
          <a:noFill/>
        </p:spPr>
        <p:txBody>
          <a:bodyPr/>
          <a:lstStyle/>
          <a:p>
            <a:pPr marL="229834" indent="-229834" eaLnBrk="1" hangingPunct="1">
              <a:buFontTx/>
              <a:buAutoNum type="arabicPeriod"/>
            </a:pPr>
            <a:r>
              <a:rPr lang="en-US" smtClean="0"/>
              <a:t>Slide depicts process flow for NROTC. It mirrors the timeline for USNA process.</a:t>
            </a:r>
          </a:p>
          <a:p>
            <a:pPr marL="229834" indent="-229834" eaLnBrk="1" hangingPunct="1">
              <a:buFontTx/>
              <a:buAutoNum type="arabicPeriod"/>
            </a:pPr>
            <a:r>
              <a:rPr lang="en-US" smtClean="0"/>
              <a:t>For NROTC,  highly competitive applicants who apply early MAY (not will) receive early notification of selection. An August applicant may not receive notification until May.</a:t>
            </a:r>
          </a:p>
          <a:p>
            <a:pPr marL="229834" indent="-229834" eaLnBrk="1" hangingPunct="1">
              <a:buFontTx/>
              <a:buAutoNum type="arabicPeriod"/>
            </a:pPr>
            <a:r>
              <a:rPr lang="en-US" smtClean="0"/>
              <a:t>Applicant may apply again if non-selected senior year as long as they have less than 30 college credit hours at time of application.  High school data still used.  However, if they have been out of school – board members are looking for college transcripts.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marL="229834" indent="-229834" eaLnBrk="1" hangingPunct="1">
              <a:buFontTx/>
              <a:buAutoNum type="arabicPeriod"/>
            </a:pPr>
            <a:r>
              <a:rPr lang="en-US" smtClean="0"/>
              <a:t>Online application hints:  be thorough, project for senior year, spell check, expound on activities in the other block especially if activity is not represented in the application.  Athletic activities should also include teams/sports they may be doing outside of the school setting – expound in “other” block.  READ THE INSTRUCTIONS. Carefully select teachers to provide evaluations.  </a:t>
            </a:r>
          </a:p>
          <a:p>
            <a:pPr marL="229834" indent="-229834" eaLnBrk="1" hangingPunct="1">
              <a:buFontTx/>
              <a:buAutoNum type="arabicPeriod"/>
            </a:pPr>
            <a:r>
              <a:rPr lang="en-US" smtClean="0"/>
              <a:t>If a member of NJROTC, board expects Senior Naval Science Instructor or one of the other staff members to complete the “other” teacher evaluation or to send a separate letter of recommendation.  If not, negative assessment may be assumed</a:t>
            </a:r>
          </a:p>
          <a:p>
            <a:pPr marL="229834" indent="-229834" eaLnBrk="1" hangingPunct="1">
              <a:buFontTx/>
              <a:buAutoNum type="arabicPeriod"/>
            </a:pPr>
            <a:r>
              <a:rPr lang="en-US" smtClean="0"/>
              <a:t>SNSI/NSI can complete Officer Interview or Teacher evaluation can not do both.</a:t>
            </a:r>
          </a:p>
          <a:p>
            <a:pPr marL="229834" indent="-229834" eaLnBrk="1" hangingPunct="1">
              <a:buFontTx/>
              <a:buAutoNum type="arabicPeriod"/>
            </a:pPr>
            <a:r>
              <a:rPr lang="en-US" smtClean="0"/>
              <a:t>In some case (small school) teacher may also be the counselor.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marL="229834" indent="-229834"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Rot="1" noChangeAspect="1" noChangeArrowheads="1" noTextEdit="1"/>
          </p:cNvSpPr>
          <p:nvPr>
            <p:ph type="sldImg"/>
          </p:nvPr>
        </p:nvSpPr>
        <p:spPr>
          <a:xfrm>
            <a:off x="1174750" y="695325"/>
            <a:ext cx="4635500" cy="3476625"/>
          </a:xfrm>
          <a:ln/>
        </p:spPr>
      </p:sp>
      <p:sp>
        <p:nvSpPr>
          <p:cNvPr id="43012" name="Rectangle 3"/>
          <p:cNvSpPr>
            <a:spLocks noGrp="1" noChangeArrowheads="1"/>
          </p:cNvSpPr>
          <p:nvPr>
            <p:ph type="body" idx="1"/>
          </p:nvPr>
        </p:nvSpPr>
        <p:spPr>
          <a:xfrm>
            <a:off x="930590" y="4404045"/>
            <a:ext cx="5123823" cy="4170992"/>
          </a:xfrm>
          <a:noFill/>
        </p:spPr>
        <p:txBody>
          <a:bodyPr/>
          <a:lstStyle/>
          <a:p>
            <a:pPr marL="229834" indent="-229834" eaLnBrk="1" hangingPunct="1">
              <a:buFontTx/>
              <a:buAutoNum type="arabicPeriod"/>
            </a:pPr>
            <a:r>
              <a:rPr lang="en-US" smtClean="0"/>
              <a:t>Once NSTC OD receives the application, it is checked into the system.  The applicant can check the status page on the web site to view their application status. </a:t>
            </a:r>
          </a:p>
          <a:p>
            <a:pPr marL="229834" indent="-229834" eaLnBrk="1" hangingPunct="1">
              <a:buFontTx/>
              <a:buAutoNum type="arabicPeriod"/>
            </a:pPr>
            <a:r>
              <a:rPr lang="en-US" smtClean="0"/>
              <a:t>Although the application is online, currently we still print forms for the board.</a:t>
            </a:r>
          </a:p>
          <a:p>
            <a:pPr marL="229834" indent="-229834" eaLnBrk="1" hangingPunct="1"/>
            <a:r>
              <a:rPr lang="en-US" smtClean="0"/>
              <a:t>3.  Board members review the record to evaluate the competitiveness of the applicant. Board membership is determined by Chief of Naval personnel and is made up of both NROTC PNS and XOs, NRD CO/XOs/Officers and other fleet officers.</a:t>
            </a:r>
          </a:p>
          <a:p>
            <a:pPr marL="229834" indent="-229834"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154832" y="4249209"/>
            <a:ext cx="6627450" cy="4174185"/>
          </a:xfrm>
          <a:noFill/>
        </p:spPr>
        <p:txBody>
          <a:bodyPr/>
          <a:lstStyle/>
          <a:p>
            <a:pPr marL="229834" indent="-229834" eaLnBrk="1" hangingPunct="1">
              <a:buFontTx/>
              <a:buAutoNum type="arabicPeriod"/>
            </a:pPr>
            <a:r>
              <a:rPr lang="en-US" dirty="0" smtClean="0"/>
              <a:t> Please note, we avoid using the term scoring when speaking to parents.  We share this with those inside the Navy system, but would appreciate if you would refer to the process as evaluating rather than scoring the applicant</a:t>
            </a:r>
          </a:p>
          <a:p>
            <a:pPr marL="229834" indent="-229834" eaLnBrk="1" hangingPunct="1">
              <a:buFontTx/>
              <a:buAutoNum type="arabicPeriod"/>
            </a:pPr>
            <a:r>
              <a:rPr lang="en-US" dirty="0" smtClean="0"/>
              <a:t>When the candidate meets the select score or non-select score criteria, a decision is made and posted to the web site.  A letter is also sent to the applicant.  Early selection decisions are a win-win for the student and the program.  However, just because an application is boarded in August or September doesn’t mean a decision is made at the time of the board.  The applicant may not receive a decision until April.  Again the decision is made at the time the record meets either selection or non-selection criteria.  Early in the board process, the select and non-select score criteria are very conservative since there is little data on the competitiveness of  the applicant pool.</a:t>
            </a:r>
          </a:p>
          <a:p>
            <a:pPr marL="229834" indent="-229834" eaLnBrk="1" hangingPunct="1">
              <a:buFontTx/>
              <a:buAutoNum type="arabicPeriod"/>
            </a:pPr>
            <a:r>
              <a:rPr lang="en-US" dirty="0" smtClean="0"/>
              <a:t>Scholarship benefits are not awarded until the applicant is found physically qualified and is accepted into the assigned school.  If in the process of a medical waiver when school starts, the student must report to the school and start classes to be eligible for the scholarship.  The tuition can be paid retroactive for the semester in which the student becomes medically qualified or waived.</a:t>
            </a:r>
          </a:p>
          <a:p>
            <a:pPr marL="229834" indent="-229834" eaLnBrk="1" hangingPunct="1">
              <a:buFontTx/>
              <a:buAutoNum type="arabicPeriod"/>
            </a:pPr>
            <a:r>
              <a:rPr lang="en-US" dirty="0" smtClean="0"/>
              <a:t>Not all students are assigned to their first choice school.  It is a good idea to apply to all five schools the students lists in the application.  In fact to submit the application this year – we are insisting that they give us five different school choices.  Some students are awarded a scholarship only to find they are placed at a school they didn’t bother to apply to or perhaps were not admitted to.  Enrollment caps at a unit is the number one reason a student is not assigned to the first choice school.  Advice for school choices-  Apply to all of your school choices.  Pick at least two schools you are sure you can get in to, apply to the university by the application due date and once accepted, make sure you pay the deposit.  Failing to do any of these decreases your chance of utilizing the scholarship.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1182688" y="698500"/>
            <a:ext cx="4622800" cy="3467100"/>
          </a:xfrm>
          <a:ln w="12700" cap="flat">
            <a:solidFill>
              <a:schemeClr val="tx1"/>
            </a:solidFill>
          </a:ln>
        </p:spPr>
      </p:sp>
      <p:sp>
        <p:nvSpPr>
          <p:cNvPr id="45060" name="Rectangle 3"/>
          <p:cNvSpPr>
            <a:spLocks noGrp="1" noChangeArrowheads="1"/>
          </p:cNvSpPr>
          <p:nvPr>
            <p:ph type="body" idx="1"/>
          </p:nvPr>
        </p:nvSpPr>
        <p:spPr>
          <a:xfrm>
            <a:off x="928992" y="4397660"/>
            <a:ext cx="5127016" cy="4686580"/>
          </a:xfrm>
          <a:noFill/>
        </p:spPr>
        <p:txBody>
          <a:bodyPr lIns="91752" tIns="45071" rIns="91752" bIns="45071"/>
          <a:lstStyle/>
          <a:p>
            <a:pPr marL="229834" indent="-229834" eaLnBrk="1" hangingPunct="1"/>
            <a:r>
              <a:rPr lang="en-US" dirty="0" smtClean="0"/>
              <a:t>1. Example:  Student wants MIT, then Notre Dame, then Purdue.  Gets a scholarship to his first choice school.  Student calls, didn’t get in to MIT, asks for Notre Dame.  Request for changes must be in writing (email is good) from student (not parent or instructor)</a:t>
            </a:r>
          </a:p>
          <a:p>
            <a:pPr marL="229834" indent="-229834" eaLnBrk="1" hangingPunct="1"/>
            <a:r>
              <a:rPr lang="en-US" dirty="0" smtClean="0"/>
              <a:t>Notre Dame is closed (reached cap for students assigned).  Student has two choices: 1.  Go on waiting list for ND, 2.  Go on waiting list for ND but transfer scholarship to Purdue (or other open unit).</a:t>
            </a:r>
          </a:p>
          <a:p>
            <a:pPr marL="229834" indent="-229834" eaLnBrk="1" hangingPunct="1"/>
            <a:r>
              <a:rPr lang="en-US" dirty="0" smtClean="0"/>
              <a:t>2. Applicant needs to apply early to schools – cannot wait until they hear from Navy.</a:t>
            </a:r>
          </a:p>
          <a:p>
            <a:pPr marL="229834" indent="-229834" eaLnBrk="1" hangingPunct="1">
              <a:buFontTx/>
              <a:buAutoNum type="arabicPeriod" startAt="3"/>
            </a:pPr>
            <a:r>
              <a:rPr lang="en-US" dirty="0" smtClean="0"/>
              <a:t>Applicant needs to be realistic when listing school choices.  Many list MIT as first choice, but have no chance of admission to MIT.  Be practical – or at least have a practical back-up.</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154832" y="4249209"/>
            <a:ext cx="6627450" cy="4174185"/>
          </a:xfrm>
          <a:noFill/>
        </p:spPr>
        <p:txBody>
          <a:bodyPr/>
          <a:lstStyle/>
          <a:p>
            <a:pPr marL="229834" indent="-229834"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marL="229834" indent="-229834" eaLnBrk="1" hangingPunct="1">
              <a:buFontTx/>
              <a:buAutoNum type="arabicPeriod"/>
            </a:pPr>
            <a:r>
              <a:rPr lang="en-US" smtClean="0"/>
              <a:t>Make sure applications is filled out completely.  Answer the essay questions completely. Should consist of two or three paragraphs for each question (about 250-500 words).</a:t>
            </a:r>
          </a:p>
          <a:p>
            <a:pPr marL="229834" indent="-229834" eaLnBrk="1" hangingPunct="1">
              <a:buFontTx/>
              <a:buAutoNum type="arabicPeriod"/>
            </a:pPr>
            <a:r>
              <a:rPr lang="en-US" smtClean="0"/>
              <a:t>There are two areas for NJROTC/CAP</a:t>
            </a:r>
          </a:p>
          <a:p>
            <a:pPr marL="689503" lvl="1" indent="-229834" eaLnBrk="1" hangingPunct="1"/>
            <a:r>
              <a:rPr lang="en-US" smtClean="0"/>
              <a:t>One for being a member / One for leadership</a:t>
            </a:r>
          </a:p>
          <a:p>
            <a:pPr marL="689503" lvl="1" indent="-229834" eaLnBrk="1" hangingPunct="1"/>
            <a:r>
              <a:rPr lang="en-US" smtClean="0"/>
              <a:t>Make sure both are marked – or at least mark the membership one.  </a:t>
            </a:r>
          </a:p>
          <a:p>
            <a:pPr marL="229834" indent="-229834" eaLnBrk="1" hangingPunct="1">
              <a:buFontTx/>
              <a:buAutoNum type="arabicPeriod"/>
            </a:pPr>
            <a:r>
              <a:rPr lang="en-US" smtClean="0"/>
              <a:t> If they have already graduated from high school, tell us what they are doing now.  Work, school, both, etc.  This is especially important for those that reapply in that first semester of college.</a:t>
            </a:r>
          </a:p>
          <a:p>
            <a:pPr marL="229834" indent="-229834" eaLnBrk="1" hangingPunct="1">
              <a:buFontTx/>
              <a:buAutoNum type="arabicPeriod"/>
            </a:pPr>
            <a:r>
              <a:rPr lang="en-US" smtClean="0"/>
              <a:t>Prepare for Officer Interview.  Sometimes an applicant doesn’t realize it is a graded interview.  There are many instances where an applicant thought it was an information session, therefore they did not achieve their highest potential score.  NJROTC cadets often do well in the interviews – they show up in uniform and say “yes sir”, etc.</a:t>
            </a:r>
          </a:p>
          <a:p>
            <a:pPr marL="229834" indent="-229834" eaLnBrk="1" hangingPunct="1">
              <a:buFontTx/>
              <a:buAutoNum type="arabicPeriod"/>
            </a:pPr>
            <a:r>
              <a:rPr lang="en-US" smtClean="0"/>
              <a:t>Achieving only qualifying minimum SAT/ACT test scores may not be competitive.  Students may take again, send results to us (if improved), and we will update the application.  We accept scores from tests taken until the end of Dec of the year prior to planned college start.  Scores cannot be more than two years old.  We will mix and match test scores..</a:t>
            </a:r>
          </a:p>
          <a:p>
            <a:pPr marL="229834" indent="-229834" eaLnBrk="1" hangingPunct="1">
              <a:buFontTx/>
              <a:buAutoNum type="arabicPeriod"/>
            </a:pPr>
            <a:r>
              <a:rPr lang="en-US" smtClean="0"/>
              <a:t>Applicant can provide any additional information that they would like the board to consider up until the application closes (31 Jan )</a:t>
            </a:r>
          </a:p>
          <a:p>
            <a:pPr marL="229834" indent="-229834"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xfrm>
            <a:off x="1182688" y="698500"/>
            <a:ext cx="4622800" cy="3467100"/>
          </a:xfrm>
          <a:ln w="12700" cap="flat">
            <a:solidFill>
              <a:schemeClr val="tx1"/>
            </a:solidFill>
          </a:ln>
        </p:spPr>
      </p:sp>
      <p:sp>
        <p:nvSpPr>
          <p:cNvPr id="29700" name="Rectangle 3"/>
          <p:cNvSpPr>
            <a:spLocks noGrp="1" noChangeArrowheads="1"/>
          </p:cNvSpPr>
          <p:nvPr>
            <p:ph type="body" idx="1"/>
          </p:nvPr>
        </p:nvSpPr>
        <p:spPr>
          <a:xfrm>
            <a:off x="928992" y="4397660"/>
            <a:ext cx="5127016" cy="4686580"/>
          </a:xfrm>
          <a:noFill/>
        </p:spPr>
        <p:txBody>
          <a:bodyPr lIns="91754" tIns="45072" rIns="91754" bIns="45072"/>
          <a:lstStyle/>
          <a:p>
            <a:pPr eaLnBrk="1" hangingPunct="1"/>
            <a:r>
              <a:rPr lang="en-US" smtClean="0"/>
              <a:t>Outline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Rot="1" noChangeAspect="1" noChangeArrowheads="1" noTextEdit="1"/>
          </p:cNvSpPr>
          <p:nvPr>
            <p:ph type="sldImg"/>
          </p:nvPr>
        </p:nvSpPr>
        <p:spPr>
          <a:xfrm>
            <a:off x="1181100" y="698500"/>
            <a:ext cx="4630738" cy="3473450"/>
          </a:xfrm>
          <a:ln/>
        </p:spPr>
      </p:sp>
      <p:sp>
        <p:nvSpPr>
          <p:cNvPr id="30724" name="Rectangle 3"/>
          <p:cNvSpPr>
            <a:spLocks noGrp="1" noChangeArrowheads="1"/>
          </p:cNvSpPr>
          <p:nvPr>
            <p:ph type="body" idx="1"/>
          </p:nvPr>
        </p:nvSpPr>
        <p:spPr>
          <a:xfrm>
            <a:off x="78215" y="4298692"/>
            <a:ext cx="6751954" cy="4686580"/>
          </a:xfrm>
          <a:noFill/>
          <a:ln>
            <a:solidFill>
              <a:schemeClr val="tx1"/>
            </a:solidFill>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a:xfrm>
            <a:off x="1177925" y="695325"/>
            <a:ext cx="4635500" cy="3476625"/>
          </a:xfrm>
          <a:ln/>
        </p:spPr>
      </p:sp>
      <p:sp>
        <p:nvSpPr>
          <p:cNvPr id="31748" name="Rectangle 3"/>
          <p:cNvSpPr>
            <a:spLocks noGrp="1" noChangeArrowheads="1"/>
          </p:cNvSpPr>
          <p:nvPr>
            <p:ph type="body" idx="1"/>
          </p:nvPr>
        </p:nvSpPr>
        <p:spPr>
          <a:xfrm>
            <a:off x="78215" y="4300289"/>
            <a:ext cx="6751954" cy="4684984"/>
          </a:xfrm>
          <a:noFill/>
          <a:ln>
            <a:solidFill>
              <a:schemeClr val="tx1"/>
            </a:solidFill>
            <a:miter lim="800000"/>
            <a:headEnd/>
            <a:tailEnd/>
          </a:ln>
        </p:spPr>
        <p:txBody>
          <a:bodyPr/>
          <a:lstStyle/>
          <a:p>
            <a:pPr marL="229834" indent="-229834" eaLnBrk="1" hangingPunct="1">
              <a:buFontTx/>
              <a:buAutoNum type="arabicPeriod"/>
            </a:pPr>
            <a:r>
              <a:rPr lang="en-US" smtClean="0"/>
              <a:t>Some universities provide “free” room and board.  We do not publish a list of them, NROTC units can provide information on their specific schools. </a:t>
            </a:r>
          </a:p>
          <a:p>
            <a:pPr marL="229834" indent="-229834" eaLnBrk="1" hangingPunct="1">
              <a:buFontTx/>
              <a:buAutoNum type="arabicPeriod"/>
            </a:pPr>
            <a:r>
              <a:rPr lang="en-US" smtClean="0"/>
              <a:t>Health care via University health services varies widely across the nation.  Only NROTC related injury coverage is available through FECA to students through NROTC.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Rot="1" noChangeAspect="1" noChangeArrowheads="1" noTextEdit="1"/>
          </p:cNvSpPr>
          <p:nvPr>
            <p:ph type="sldImg"/>
          </p:nvPr>
        </p:nvSpPr>
        <p:spPr>
          <a:xfrm>
            <a:off x="1182688" y="698500"/>
            <a:ext cx="4622800" cy="3467100"/>
          </a:xfrm>
          <a:ln w="12700" cap="flat">
            <a:solidFill>
              <a:schemeClr val="tx1"/>
            </a:solidFill>
          </a:ln>
        </p:spPr>
      </p:sp>
      <p:sp>
        <p:nvSpPr>
          <p:cNvPr id="32772" name="Rectangle 3"/>
          <p:cNvSpPr>
            <a:spLocks noGrp="1" noChangeArrowheads="1"/>
          </p:cNvSpPr>
          <p:nvPr>
            <p:ph type="body" idx="1"/>
          </p:nvPr>
        </p:nvSpPr>
        <p:spPr>
          <a:xfrm>
            <a:off x="928992" y="4397660"/>
            <a:ext cx="5127016" cy="4686580"/>
          </a:xfrm>
          <a:noFill/>
        </p:spPr>
        <p:txBody>
          <a:bodyPr lIns="91754" tIns="45072" rIns="91754" bIns="45072"/>
          <a:lstStyle/>
          <a:p>
            <a:pPr eaLnBrk="1" hangingPunct="1"/>
            <a:r>
              <a:rPr lang="en-US" smtClean="0"/>
              <a:t>Slide is intended to show the various scholarship paths and where they originated.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marL="229834" indent="-229834" eaLnBrk="1" hangingPunct="1">
              <a:buFontTx/>
              <a:buAutoNum type="arabicPeriod"/>
            </a:pPr>
            <a:r>
              <a:rPr lang="en-US" smtClean="0"/>
              <a:t>Competition based on character, leadership, athletics, academics, service. Not listed in any particular order.  Looking for the “WHOLE” person.</a:t>
            </a:r>
          </a:p>
          <a:p>
            <a:pPr marL="229834" indent="-229834" eaLnBrk="1" hangingPunct="1">
              <a:buFontTx/>
              <a:buAutoNum type="arabicPeriod"/>
            </a:pPr>
            <a:r>
              <a:rPr lang="en-US" smtClean="0"/>
              <a:t>Accept SAT/ACT test scores from any test – can combine best of math on one test date with best on verbal with a different test date. Does not apply to Marine Corps Option.</a:t>
            </a:r>
          </a:p>
          <a:p>
            <a:pPr marL="229834" indent="-229834" eaLnBrk="1" hangingPunct="1">
              <a:buFontTx/>
              <a:buAutoNum type="arabicPeriod"/>
            </a:pPr>
            <a:r>
              <a:rPr lang="en-US" smtClean="0"/>
              <a:t>Scholarships are available for Navy, Nurse and Marine Option.</a:t>
            </a:r>
          </a:p>
          <a:p>
            <a:pPr marL="229834" indent="-229834" eaLnBrk="1" hangingPunct="1">
              <a:buFontTx/>
              <a:buAutoNum type="arabicPeriod"/>
            </a:pPr>
            <a:r>
              <a:rPr lang="en-US" smtClean="0"/>
              <a:t>Cannot have more than 30 college credits (semester hours) if applicant has already graduated from high school.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marL="229834" indent="-229834" eaLnBrk="1" hangingPunct="1"/>
            <a:r>
              <a:rPr lang="en-US" smtClean="0"/>
              <a:t>ISRs available for recruiters to get to those well qualified individuals – perhaps to get a foot in a door of a high school or college fair.  Meet higher initial qualifications than normal 4-year applicants.</a:t>
            </a:r>
          </a:p>
          <a:p>
            <a:pPr marL="229834" indent="-229834"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smtClean="0"/>
              <a:t>Nomination is required from the NJROTC Area Managers.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marL="229834" indent="-229834" eaLnBrk="1" hangingPunct="1">
              <a:buFontTx/>
              <a:buAutoNum type="arabicPeriod"/>
            </a:pPr>
            <a:r>
              <a:rPr lang="en-US" smtClean="0"/>
              <a:t>Students interested in a MSISR can apply for both the 4 year National scholarship and the MSISR scholarship, BUT whichever is awarded first is all that they get.  </a:t>
            </a:r>
          </a:p>
          <a:p>
            <a:pPr marL="229834" indent="-229834" eaLnBrk="1" hangingPunct="1">
              <a:buFontTx/>
              <a:buAutoNum type="arabicPeriod"/>
            </a:pPr>
            <a:r>
              <a:rPr lang="en-US" smtClean="0"/>
              <a:t>Available for Navy option only (Nurse not eligible).  Marine Corps has their own program and hold their own selection procedures.</a:t>
            </a:r>
          </a:p>
          <a:p>
            <a:pPr marL="229834" indent="-229834" eaLnBrk="1" hangingPunct="1">
              <a:buFontTx/>
              <a:buAutoNum type="arabicPeriod"/>
            </a:pPr>
            <a:r>
              <a:rPr lang="en-US" smtClean="0"/>
              <a:t>Any questions on this program can be referred to one of the MSI units or to Cathy Kempf or Tom Glazer see POC information in last slide.</a:t>
            </a:r>
          </a:p>
          <a:p>
            <a:pPr marL="229834" indent="-229834"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userDrawn="1"/>
        </p:nvSpPr>
        <p:spPr bwMode="auto">
          <a:xfrm flipV="1">
            <a:off x="0" y="1225550"/>
            <a:ext cx="9144000" cy="7938"/>
          </a:xfrm>
          <a:prstGeom prst="line">
            <a:avLst/>
          </a:prstGeom>
          <a:noFill/>
          <a:ln w="38100">
            <a:solidFill>
              <a:schemeClr val="hlink"/>
            </a:solidFill>
            <a:round/>
            <a:headEnd/>
            <a:tailEnd/>
          </a:ln>
          <a:effectLst/>
        </p:spPr>
        <p:txBody>
          <a:bodyPr/>
          <a:lstStyle/>
          <a:p>
            <a:endParaRPr lang="en-US"/>
          </a:p>
        </p:txBody>
      </p:sp>
      <p:pic>
        <p:nvPicPr>
          <p:cNvPr id="5" name="Picture 9" descr="NSTC_Logo"/>
          <p:cNvPicPr>
            <a:picLocks noChangeAspect="1" noChangeArrowheads="1"/>
          </p:cNvPicPr>
          <p:nvPr userDrawn="1"/>
        </p:nvPicPr>
        <p:blipFill>
          <a:blip r:embed="rId2" cstate="print"/>
          <a:srcRect/>
          <a:stretch>
            <a:fillRect/>
          </a:stretch>
        </p:blipFill>
        <p:spPr bwMode="auto">
          <a:xfrm>
            <a:off x="5764213" y="1703388"/>
            <a:ext cx="3190875" cy="4187825"/>
          </a:xfrm>
          <a:prstGeom prst="rect">
            <a:avLst/>
          </a:prstGeom>
          <a:noFill/>
          <a:ln w="9525">
            <a:noFill/>
            <a:miter lim="800000"/>
            <a:headEnd/>
            <a:tailEnd/>
          </a:ln>
        </p:spPr>
      </p:pic>
      <p:sp>
        <p:nvSpPr>
          <p:cNvPr id="2135042" name="Rectangle 2"/>
          <p:cNvSpPr>
            <a:spLocks noGrp="1" noChangeArrowheads="1"/>
          </p:cNvSpPr>
          <p:nvPr>
            <p:ph type="ctrTitle"/>
          </p:nvPr>
        </p:nvSpPr>
        <p:spPr>
          <a:xfrm>
            <a:off x="685800" y="2130425"/>
            <a:ext cx="4910138" cy="1463675"/>
          </a:xfrm>
        </p:spPr>
        <p:txBody>
          <a:bodyPr/>
          <a:lstStyle>
            <a:lvl1pPr>
              <a:defRPr/>
            </a:lvl1pPr>
          </a:lstStyle>
          <a:p>
            <a:pPr lvl="0"/>
            <a:r>
              <a:rPr lang="en-US" noProof="0" smtClean="0"/>
              <a:t>Click to edit Master title style</a:t>
            </a:r>
          </a:p>
        </p:txBody>
      </p:sp>
      <p:sp>
        <p:nvSpPr>
          <p:cNvPr id="2135043" name="Rectangle 3"/>
          <p:cNvSpPr>
            <a:spLocks noGrp="1" noChangeArrowheads="1"/>
          </p:cNvSpPr>
          <p:nvPr>
            <p:ph type="subTitle" idx="1"/>
          </p:nvPr>
        </p:nvSpPr>
        <p:spPr>
          <a:xfrm>
            <a:off x="704850" y="3886200"/>
            <a:ext cx="4833938"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457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7" name="Rectangle 5"/>
          <p:cNvSpPr>
            <a:spLocks noGrp="1" noChangeArrowheads="1"/>
          </p:cNvSpPr>
          <p:nvPr>
            <p:ph type="ftr" sz="quarter" idx="11"/>
          </p:nvPr>
        </p:nvSpPr>
        <p:spPr>
          <a:xfrm>
            <a:off x="3124200" y="6245225"/>
            <a:ext cx="2895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553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40E05645-917C-4B9B-87F3-26CB140AE75E}" type="slidenum">
              <a:rPr lang="en-US"/>
              <a:pPr>
                <a:defRPr/>
              </a:pPr>
              <a:t>‹#›</a:t>
            </a:fld>
            <a:endParaRPr lang="en-US"/>
          </a:p>
        </p:txBody>
      </p:sp>
    </p:spTree>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470B68-3790-408B-B717-D65FEDB164BA}" type="slidenum">
              <a:rPr lang="en-US"/>
              <a:pPr>
                <a:defRPr/>
              </a:pPr>
              <a:t>‹#›</a:t>
            </a:fld>
            <a:endParaRPr lang="en-US"/>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76200"/>
            <a:ext cx="21780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0663" y="76200"/>
            <a:ext cx="6383337"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5DF05D-54D6-400B-B424-B9E82F64F9C7}" type="slidenum">
              <a:rPr lang="en-US"/>
              <a:pPr>
                <a:defRPr/>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BC0507-30C6-406D-9A84-28C1EC35D425}" type="slidenum">
              <a:rPr lang="en-US"/>
              <a:pPr>
                <a:defRPr/>
              </a:pPr>
              <a:t>‹#›</a:t>
            </a:fld>
            <a:endParaRPr lang="en-US"/>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413B7E-29ED-4BFF-821E-8DAEDF5A7C4A}" type="slidenum">
              <a:rPr lang="en-US"/>
              <a:pPr>
                <a:defRPr/>
              </a:pPr>
              <a:t>‹#›</a:t>
            </a:fld>
            <a:endParaRPr lang="en-US"/>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671638"/>
            <a:ext cx="4275138" cy="4424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671638"/>
            <a:ext cx="4275137" cy="4424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ACB9A1-7D07-42BB-8B57-C758DAC92377}" type="slidenum">
              <a:rPr lang="en-US"/>
              <a:pPr>
                <a:defRPr/>
              </a:pPr>
              <a:t>‹#›</a:t>
            </a:fld>
            <a:endParaRPr lang="en-US"/>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15D61-28E0-4281-8B11-C3DE08CB1AB8}" type="slidenum">
              <a:rPr lang="en-US"/>
              <a:pPr>
                <a:defRPr/>
              </a:pPr>
              <a:t>‹#›</a:t>
            </a:fld>
            <a:endParaRPr lang="en-US"/>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77CF99A-CA45-46A7-9F4C-8576713D6878}" type="slidenum">
              <a:rPr lang="en-US"/>
              <a:pPr>
                <a:defRPr/>
              </a:pPr>
              <a:t>‹#›</a:t>
            </a:fld>
            <a:endParaRPr lang="en-US"/>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B1917F7-DF34-467B-970F-2B6F53AE85B8}" type="slidenum">
              <a:rPr lang="en-US"/>
              <a:pPr>
                <a:defRPr/>
              </a:pPr>
              <a:t>‹#›</a:t>
            </a:fld>
            <a:endParaRPr lang="en-US"/>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469771-2323-4152-B2F3-DD19F7AAB08F}" type="slidenum">
              <a:rPr lang="en-US"/>
              <a:pPr>
                <a:defRPr/>
              </a:pPr>
              <a:t>‹#›</a:t>
            </a:fld>
            <a:endParaRPr lang="en-US"/>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1011D08-9775-4D27-B123-5E456ED612DD}" type="slidenum">
              <a:rPr lang="en-US"/>
              <a:pPr>
                <a:defRPr/>
              </a:pPr>
              <a:t>‹#›</a:t>
            </a:fld>
            <a:endParaRPr lang="en-US"/>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0663" y="76200"/>
            <a:ext cx="610393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31775" y="1671638"/>
            <a:ext cx="8702675" cy="44243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3495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1">
                <a:solidFill>
                  <a:srgbClr val="C0C0C0"/>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1">
                <a:solidFill>
                  <a:srgbClr val="C0C0C0"/>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701675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rgbClr val="C0C0C0"/>
                </a:solidFill>
                <a:latin typeface="+mn-lt"/>
              </a:defRPr>
            </a:lvl1pPr>
          </a:lstStyle>
          <a:p>
            <a:pPr>
              <a:defRPr/>
            </a:pPr>
            <a:fld id="{50B88211-1F2D-4615-999B-1CF4980339B4}" type="slidenum">
              <a:rPr lang="en-US"/>
              <a:pPr>
                <a:defRPr/>
              </a:pPr>
              <a:t>‹#›</a:t>
            </a:fld>
            <a:endParaRPr lang="en-US"/>
          </a:p>
        </p:txBody>
      </p:sp>
      <p:sp>
        <p:nvSpPr>
          <p:cNvPr id="1031" name="Line 23"/>
          <p:cNvSpPr>
            <a:spLocks noChangeShapeType="1"/>
          </p:cNvSpPr>
          <p:nvPr userDrawn="1"/>
        </p:nvSpPr>
        <p:spPr bwMode="auto">
          <a:xfrm flipV="1">
            <a:off x="0" y="1225550"/>
            <a:ext cx="7962900" cy="7938"/>
          </a:xfrm>
          <a:prstGeom prst="line">
            <a:avLst/>
          </a:prstGeom>
          <a:noFill/>
          <a:ln w="38100">
            <a:solidFill>
              <a:schemeClr val="hlink"/>
            </a:solidFill>
            <a:round/>
            <a:headEnd/>
            <a:tailEnd/>
          </a:ln>
          <a:effectLst/>
        </p:spPr>
        <p:txBody>
          <a:bodyPr/>
          <a:lstStyle/>
          <a:p>
            <a:endParaRPr lang="en-US"/>
          </a:p>
        </p:txBody>
      </p:sp>
      <p:pic>
        <p:nvPicPr>
          <p:cNvPr id="1032" name="Picture 811" descr="NSTC_Logo"/>
          <p:cNvPicPr>
            <a:picLocks noChangeAspect="1" noChangeArrowheads="1"/>
          </p:cNvPicPr>
          <p:nvPr userDrawn="1"/>
        </p:nvPicPr>
        <p:blipFill>
          <a:blip r:embed="rId13" cstate="print"/>
          <a:srcRect/>
          <a:stretch>
            <a:fillRect/>
          </a:stretch>
        </p:blipFill>
        <p:spPr bwMode="auto">
          <a:xfrm>
            <a:off x="7948613" y="39688"/>
            <a:ext cx="1068387" cy="14017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ransition>
    <p:pull dir="rd"/>
  </p:transition>
  <p:hf sldNum="0" hdr="0" ftr="0" dt="0"/>
  <p:txStyles>
    <p:titleStyle>
      <a:lvl1pPr algn="l" rtl="0" eaLnBrk="0" fontAlgn="base" hangingPunct="0">
        <a:lnSpc>
          <a:spcPct val="90000"/>
        </a:lnSpc>
        <a:spcBef>
          <a:spcPct val="0"/>
        </a:spcBef>
        <a:spcAft>
          <a:spcPct val="0"/>
        </a:spcAft>
        <a:defRPr sz="4000" b="1" i="1">
          <a:solidFill>
            <a:srgbClr val="000099"/>
          </a:solidFill>
          <a:latin typeface="+mj-lt"/>
          <a:ea typeface="+mj-ea"/>
          <a:cs typeface="+mj-cs"/>
        </a:defRPr>
      </a:lvl1pPr>
      <a:lvl2pPr algn="l" rtl="0" eaLnBrk="0" fontAlgn="base" hangingPunct="0">
        <a:lnSpc>
          <a:spcPct val="90000"/>
        </a:lnSpc>
        <a:spcBef>
          <a:spcPct val="0"/>
        </a:spcBef>
        <a:spcAft>
          <a:spcPct val="0"/>
        </a:spcAft>
        <a:defRPr sz="4000" b="1" i="1">
          <a:solidFill>
            <a:srgbClr val="000099"/>
          </a:solidFill>
          <a:latin typeface="Lucida Sans Unicode" pitchFamily="34" charset="0"/>
        </a:defRPr>
      </a:lvl2pPr>
      <a:lvl3pPr algn="l" rtl="0" eaLnBrk="0" fontAlgn="base" hangingPunct="0">
        <a:lnSpc>
          <a:spcPct val="90000"/>
        </a:lnSpc>
        <a:spcBef>
          <a:spcPct val="0"/>
        </a:spcBef>
        <a:spcAft>
          <a:spcPct val="0"/>
        </a:spcAft>
        <a:defRPr sz="4000" b="1" i="1">
          <a:solidFill>
            <a:srgbClr val="000099"/>
          </a:solidFill>
          <a:latin typeface="Lucida Sans Unicode" pitchFamily="34" charset="0"/>
        </a:defRPr>
      </a:lvl3pPr>
      <a:lvl4pPr algn="l" rtl="0" eaLnBrk="0" fontAlgn="base" hangingPunct="0">
        <a:lnSpc>
          <a:spcPct val="90000"/>
        </a:lnSpc>
        <a:spcBef>
          <a:spcPct val="0"/>
        </a:spcBef>
        <a:spcAft>
          <a:spcPct val="0"/>
        </a:spcAft>
        <a:defRPr sz="4000" b="1" i="1">
          <a:solidFill>
            <a:srgbClr val="000099"/>
          </a:solidFill>
          <a:latin typeface="Lucida Sans Unicode" pitchFamily="34" charset="0"/>
        </a:defRPr>
      </a:lvl4pPr>
      <a:lvl5pPr algn="l" rtl="0" eaLnBrk="0" fontAlgn="base" hangingPunct="0">
        <a:lnSpc>
          <a:spcPct val="90000"/>
        </a:lnSpc>
        <a:spcBef>
          <a:spcPct val="0"/>
        </a:spcBef>
        <a:spcAft>
          <a:spcPct val="0"/>
        </a:spcAft>
        <a:defRPr sz="4000" b="1" i="1">
          <a:solidFill>
            <a:srgbClr val="000099"/>
          </a:solidFill>
          <a:latin typeface="Lucida Sans Unicode" pitchFamily="34" charset="0"/>
        </a:defRPr>
      </a:lvl5pPr>
      <a:lvl6pPr marL="457200" algn="l" rtl="0" fontAlgn="base">
        <a:lnSpc>
          <a:spcPct val="90000"/>
        </a:lnSpc>
        <a:spcBef>
          <a:spcPct val="0"/>
        </a:spcBef>
        <a:spcAft>
          <a:spcPct val="0"/>
        </a:spcAft>
        <a:defRPr sz="4000" b="1" i="1">
          <a:solidFill>
            <a:srgbClr val="000099"/>
          </a:solidFill>
          <a:latin typeface="Lucida Sans Unicode" pitchFamily="34" charset="0"/>
        </a:defRPr>
      </a:lvl6pPr>
      <a:lvl7pPr marL="914400" algn="l" rtl="0" fontAlgn="base">
        <a:lnSpc>
          <a:spcPct val="90000"/>
        </a:lnSpc>
        <a:spcBef>
          <a:spcPct val="0"/>
        </a:spcBef>
        <a:spcAft>
          <a:spcPct val="0"/>
        </a:spcAft>
        <a:defRPr sz="4000" b="1" i="1">
          <a:solidFill>
            <a:srgbClr val="000099"/>
          </a:solidFill>
          <a:latin typeface="Lucida Sans Unicode" pitchFamily="34" charset="0"/>
        </a:defRPr>
      </a:lvl7pPr>
      <a:lvl8pPr marL="1371600" algn="l" rtl="0" fontAlgn="base">
        <a:lnSpc>
          <a:spcPct val="90000"/>
        </a:lnSpc>
        <a:spcBef>
          <a:spcPct val="0"/>
        </a:spcBef>
        <a:spcAft>
          <a:spcPct val="0"/>
        </a:spcAft>
        <a:defRPr sz="4000" b="1" i="1">
          <a:solidFill>
            <a:srgbClr val="000099"/>
          </a:solidFill>
          <a:latin typeface="Lucida Sans Unicode" pitchFamily="34" charset="0"/>
        </a:defRPr>
      </a:lvl8pPr>
      <a:lvl9pPr marL="1828800" algn="l" rtl="0" fontAlgn="base">
        <a:lnSpc>
          <a:spcPct val="90000"/>
        </a:lnSpc>
        <a:spcBef>
          <a:spcPct val="0"/>
        </a:spcBef>
        <a:spcAft>
          <a:spcPct val="0"/>
        </a:spcAft>
        <a:defRPr sz="4000" b="1" i="1">
          <a:solidFill>
            <a:srgbClr val="000099"/>
          </a:solidFill>
          <a:latin typeface="Lucida Sans Unicode" pitchFamily="34" charset="0"/>
        </a:defRPr>
      </a:lvl9pPr>
    </p:titleStyle>
    <p:bodyStyle>
      <a:lvl1pPr marL="227013" indent="-227013" algn="l" rtl="0" eaLnBrk="0" fontAlgn="base" hangingPunct="0">
        <a:spcBef>
          <a:spcPct val="30000"/>
        </a:spcBef>
        <a:spcAft>
          <a:spcPct val="0"/>
        </a:spcAft>
        <a:buClr>
          <a:srgbClr val="FF3300"/>
        </a:buClr>
        <a:buFont typeface="Wingdings" pitchFamily="2" charset="2"/>
        <a:buChar char="Ø"/>
        <a:defRPr sz="3200" b="1">
          <a:solidFill>
            <a:srgbClr val="000099"/>
          </a:solidFill>
          <a:latin typeface="+mn-lt"/>
          <a:ea typeface="+mn-ea"/>
          <a:cs typeface="+mn-cs"/>
        </a:defRPr>
      </a:lvl1pPr>
      <a:lvl2pPr marL="627063" indent="-285750" algn="l" rtl="0" eaLnBrk="0" fontAlgn="base" hangingPunct="0">
        <a:spcBef>
          <a:spcPct val="30000"/>
        </a:spcBef>
        <a:spcAft>
          <a:spcPct val="0"/>
        </a:spcAft>
        <a:buClr>
          <a:srgbClr val="FF3300"/>
        </a:buClr>
        <a:buFont typeface="Wingdings" pitchFamily="2" charset="2"/>
        <a:buChar char="ü"/>
        <a:defRPr sz="2800" b="1">
          <a:solidFill>
            <a:srgbClr val="000099"/>
          </a:solidFill>
          <a:latin typeface="+mn-lt"/>
        </a:defRPr>
      </a:lvl2pPr>
      <a:lvl3pPr marL="917575" indent="-176213" algn="l" rtl="0" eaLnBrk="0" fontAlgn="base" hangingPunct="0">
        <a:spcBef>
          <a:spcPct val="30000"/>
        </a:spcBef>
        <a:spcAft>
          <a:spcPct val="0"/>
        </a:spcAft>
        <a:buClr>
          <a:srgbClr val="FF3300"/>
        </a:buClr>
        <a:buChar char="•"/>
        <a:defRPr sz="2400" b="1">
          <a:solidFill>
            <a:srgbClr val="000099"/>
          </a:solidFill>
          <a:latin typeface="+mn-lt"/>
        </a:defRPr>
      </a:lvl3pPr>
      <a:lvl4pPr marL="1309688" indent="-277813" algn="l" rtl="0" eaLnBrk="0" fontAlgn="base" hangingPunct="0">
        <a:spcBef>
          <a:spcPct val="30000"/>
        </a:spcBef>
        <a:spcAft>
          <a:spcPct val="0"/>
        </a:spcAft>
        <a:buClr>
          <a:srgbClr val="FF3300"/>
        </a:buClr>
        <a:buChar char="–"/>
        <a:defRPr sz="2400" b="1">
          <a:solidFill>
            <a:srgbClr val="000099"/>
          </a:solidFill>
          <a:latin typeface="+mn-lt"/>
        </a:defRPr>
      </a:lvl4pPr>
      <a:lvl5pPr marL="1595438" indent="-166688" algn="l" rtl="0" eaLnBrk="0" fontAlgn="base" hangingPunct="0">
        <a:spcBef>
          <a:spcPct val="30000"/>
        </a:spcBef>
        <a:spcAft>
          <a:spcPct val="0"/>
        </a:spcAft>
        <a:buClr>
          <a:srgbClr val="FF3300"/>
        </a:buClr>
        <a:buChar char="»"/>
        <a:defRPr sz="2400" b="1">
          <a:solidFill>
            <a:srgbClr val="000099"/>
          </a:solidFill>
          <a:latin typeface="+mn-lt"/>
        </a:defRPr>
      </a:lvl5pPr>
      <a:lvl6pPr marL="2052638" indent="-166688" algn="l" rtl="0" fontAlgn="base">
        <a:spcBef>
          <a:spcPct val="30000"/>
        </a:spcBef>
        <a:spcAft>
          <a:spcPct val="0"/>
        </a:spcAft>
        <a:buClr>
          <a:srgbClr val="FF3300"/>
        </a:buClr>
        <a:buChar char="»"/>
        <a:defRPr sz="2400" b="1">
          <a:solidFill>
            <a:srgbClr val="000099"/>
          </a:solidFill>
          <a:latin typeface="+mn-lt"/>
        </a:defRPr>
      </a:lvl6pPr>
      <a:lvl7pPr marL="2509838" indent="-166688" algn="l" rtl="0" fontAlgn="base">
        <a:spcBef>
          <a:spcPct val="30000"/>
        </a:spcBef>
        <a:spcAft>
          <a:spcPct val="0"/>
        </a:spcAft>
        <a:buClr>
          <a:srgbClr val="FF3300"/>
        </a:buClr>
        <a:buChar char="»"/>
        <a:defRPr sz="2400" b="1">
          <a:solidFill>
            <a:srgbClr val="000099"/>
          </a:solidFill>
          <a:latin typeface="+mn-lt"/>
        </a:defRPr>
      </a:lvl7pPr>
      <a:lvl8pPr marL="2967038" indent="-166688" algn="l" rtl="0" fontAlgn="base">
        <a:spcBef>
          <a:spcPct val="30000"/>
        </a:spcBef>
        <a:spcAft>
          <a:spcPct val="0"/>
        </a:spcAft>
        <a:buClr>
          <a:srgbClr val="FF3300"/>
        </a:buClr>
        <a:buChar char="»"/>
        <a:defRPr sz="2400" b="1">
          <a:solidFill>
            <a:srgbClr val="000099"/>
          </a:solidFill>
          <a:latin typeface="+mn-lt"/>
        </a:defRPr>
      </a:lvl8pPr>
      <a:lvl9pPr marL="3424238" indent="-166688" algn="l" rtl="0" fontAlgn="base">
        <a:spcBef>
          <a:spcPct val="30000"/>
        </a:spcBef>
        <a:spcAft>
          <a:spcPct val="0"/>
        </a:spcAft>
        <a:buClr>
          <a:srgbClr val="FF3300"/>
        </a:buClr>
        <a:buChar char="»"/>
        <a:defRPr sz="2400" b="1">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rotc.navy.mi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pnsc_nrotc_cgo@navy.mil?subject=NROTC%20Scholarship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220663" y="76200"/>
            <a:ext cx="6369050" cy="1143000"/>
          </a:xfrm>
        </p:spPr>
        <p:txBody>
          <a:bodyPr/>
          <a:lstStyle/>
          <a:p>
            <a:pPr eaLnBrk="1" hangingPunct="1"/>
            <a:r>
              <a:rPr lang="en-US" smtClean="0"/>
              <a:t>NROTC Scholarships</a:t>
            </a:r>
          </a:p>
        </p:txBody>
      </p:sp>
      <p:sp>
        <p:nvSpPr>
          <p:cNvPr id="3076" name="Text Box 4"/>
          <p:cNvSpPr txBox="1">
            <a:spLocks noChangeArrowheads="1"/>
          </p:cNvSpPr>
          <p:nvPr/>
        </p:nvSpPr>
        <p:spPr bwMode="auto">
          <a:xfrm>
            <a:off x="215900" y="1695450"/>
            <a:ext cx="5976938" cy="4740275"/>
          </a:xfrm>
          <a:prstGeom prst="rect">
            <a:avLst/>
          </a:prstGeom>
          <a:noFill/>
          <a:ln w="9525">
            <a:noFill/>
            <a:miter lim="800000"/>
            <a:headEnd/>
            <a:tailEnd/>
          </a:ln>
        </p:spPr>
        <p:txBody>
          <a:bodyPr>
            <a:spAutoFit/>
          </a:bodyPr>
          <a:lstStyle/>
          <a:p>
            <a:endParaRPr lang="en-US" sz="2800" b="1">
              <a:solidFill>
                <a:srgbClr val="333399"/>
              </a:solidFill>
            </a:endParaRPr>
          </a:p>
          <a:p>
            <a:endParaRPr lang="en-US" sz="3200" b="1">
              <a:solidFill>
                <a:srgbClr val="333399"/>
              </a:solidFill>
            </a:endParaRPr>
          </a:p>
          <a:p>
            <a:endParaRPr lang="en-US" sz="3200" b="1">
              <a:solidFill>
                <a:srgbClr val="333399"/>
              </a:solidFill>
            </a:endParaRPr>
          </a:p>
          <a:p>
            <a:r>
              <a:rPr lang="en-US" sz="3200" b="1">
                <a:solidFill>
                  <a:srgbClr val="333399"/>
                </a:solidFill>
              </a:rPr>
              <a:t>NROTC  Scholarship Programs Brief </a:t>
            </a:r>
          </a:p>
          <a:p>
            <a:endParaRPr lang="en-US" sz="3200" b="1">
              <a:solidFill>
                <a:srgbClr val="333399"/>
              </a:solidFill>
            </a:endParaRPr>
          </a:p>
          <a:p>
            <a:r>
              <a:rPr lang="en-US" sz="3200" b="1">
                <a:solidFill>
                  <a:srgbClr val="333399"/>
                </a:solidFill>
              </a:rPr>
              <a:t>Summer 2013</a:t>
            </a:r>
          </a:p>
          <a:p>
            <a:endParaRPr lang="en-US" sz="3200" b="1">
              <a:solidFill>
                <a:srgbClr val="333399"/>
              </a:solidFill>
              <a:latin typeface="Garamond" pitchFamily="18" charset="0"/>
            </a:endParaRPr>
          </a:p>
          <a:p>
            <a:endParaRPr lang="en-US" sz="3200" b="1">
              <a:solidFill>
                <a:srgbClr val="333399"/>
              </a:solidFill>
              <a:latin typeface="Garamond" pitchFamily="18" charset="0"/>
            </a:endParaRPr>
          </a:p>
          <a:p>
            <a:endParaRPr lang="en-US" sz="1800" b="1">
              <a:solidFill>
                <a:srgbClr val="333399"/>
              </a:solidFill>
              <a:latin typeface="Garamond" pitchFamily="18" charset="0"/>
            </a:endParaRPr>
          </a:p>
        </p:txBody>
      </p:sp>
      <p:pic>
        <p:nvPicPr>
          <p:cNvPr id="3077" name="Picture 5"/>
          <p:cNvPicPr>
            <a:picLocks noChangeAspect="1" noChangeArrowheads="1"/>
          </p:cNvPicPr>
          <p:nvPr/>
        </p:nvPicPr>
        <p:blipFill>
          <a:blip r:embed="rId3" cstate="print"/>
          <a:srcRect/>
          <a:stretch>
            <a:fillRect/>
          </a:stretch>
        </p:blipFill>
        <p:spPr bwMode="auto">
          <a:xfrm>
            <a:off x="5240338" y="1917700"/>
            <a:ext cx="3608387" cy="4648200"/>
          </a:xfrm>
          <a:prstGeom prst="rect">
            <a:avLst/>
          </a:prstGeom>
          <a:noFill/>
          <a:ln w="9525">
            <a:noFill/>
            <a:miter lim="800000"/>
            <a:headEnd/>
            <a:tailEnd/>
          </a:ln>
          <a:effectLst>
            <a:outerShdw dist="35921" dir="2700000" algn="ctr" rotWithShape="0">
              <a:srgbClr val="000066">
                <a:alpha val="50000"/>
              </a:srgbClr>
            </a:outerShdw>
          </a:effectLst>
        </p:spPr>
      </p:pic>
      <p:sp>
        <p:nvSpPr>
          <p:cNvPr id="3078" name="Text Box 10"/>
          <p:cNvSpPr txBox="1">
            <a:spLocks noChangeArrowheads="1"/>
          </p:cNvSpPr>
          <p:nvPr/>
        </p:nvSpPr>
        <p:spPr bwMode="auto">
          <a:xfrm>
            <a:off x="1071563" y="5146675"/>
            <a:ext cx="249237" cy="336550"/>
          </a:xfrm>
          <a:prstGeom prst="rect">
            <a:avLst/>
          </a:prstGeom>
          <a:noFill/>
          <a:ln w="9525">
            <a:noFill/>
            <a:miter lim="800000"/>
            <a:headEnd/>
            <a:tailEnd/>
          </a:ln>
        </p:spPr>
        <p:txBody>
          <a:bodyPr wrap="none">
            <a:spAutoFit/>
          </a:bodyPr>
          <a:lstStyle/>
          <a:p>
            <a:r>
              <a:rPr lang="en-US" b="1">
                <a:solidFill>
                  <a:schemeClr val="bg2"/>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noFill/>
        </p:spPr>
        <p:txBody>
          <a:bodyPr/>
          <a:lstStyle/>
          <a:p>
            <a:pPr eaLnBrk="1" hangingPunct="1"/>
            <a:r>
              <a:rPr lang="en-US" sz="3200" smtClean="0"/>
              <a:t>Minority Servicing Institution Scholarship Reservation (MSISR)</a:t>
            </a:r>
          </a:p>
        </p:txBody>
      </p:sp>
      <p:sp>
        <p:nvSpPr>
          <p:cNvPr id="14340" name="Rectangle 3"/>
          <p:cNvSpPr>
            <a:spLocks noGrp="1" noChangeArrowheads="1"/>
          </p:cNvSpPr>
          <p:nvPr>
            <p:ph type="body" idx="1"/>
          </p:nvPr>
        </p:nvSpPr>
        <p:spPr>
          <a:xfrm>
            <a:off x="190500" y="1538288"/>
            <a:ext cx="8702675" cy="5319712"/>
          </a:xfrm>
        </p:spPr>
        <p:txBody>
          <a:bodyPr/>
          <a:lstStyle/>
          <a:p>
            <a:pPr eaLnBrk="1" hangingPunct="1">
              <a:lnSpc>
                <a:spcPct val="80000"/>
              </a:lnSpc>
              <a:buFont typeface="Arial" pitchFamily="34" charset="0"/>
              <a:buChar char="•"/>
            </a:pPr>
            <a:r>
              <a:rPr lang="en-US" sz="3600" dirty="0" smtClean="0"/>
              <a:t> </a:t>
            </a:r>
            <a:r>
              <a:rPr lang="en-US" sz="2400" dirty="0" smtClean="0">
                <a:solidFill>
                  <a:schemeClr val="tx2"/>
                </a:solidFill>
              </a:rPr>
              <a:t>Nomination package processed by NROTC Units</a:t>
            </a:r>
            <a:endParaRPr lang="en-US" sz="2800" dirty="0" smtClean="0">
              <a:solidFill>
                <a:schemeClr val="tx2"/>
              </a:solidFill>
            </a:endParaRPr>
          </a:p>
          <a:p>
            <a:pPr lvl="1" eaLnBrk="1" hangingPunct="1">
              <a:lnSpc>
                <a:spcPct val="80000"/>
              </a:lnSpc>
              <a:buFont typeface="Arial" pitchFamily="34" charset="0"/>
              <a:buChar char="•"/>
            </a:pPr>
            <a:r>
              <a:rPr lang="en-US" sz="2000" dirty="0" smtClean="0">
                <a:solidFill>
                  <a:schemeClr val="tx2"/>
                </a:solidFill>
              </a:rPr>
              <a:t>Applicant must complete </a:t>
            </a:r>
            <a:r>
              <a:rPr lang="en-US" sz="2000" u="sng" dirty="0" smtClean="0">
                <a:solidFill>
                  <a:schemeClr val="tx2"/>
                </a:solidFill>
              </a:rPr>
              <a:t>on-line</a:t>
            </a:r>
            <a:r>
              <a:rPr lang="en-US" sz="2000" dirty="0" smtClean="0">
                <a:solidFill>
                  <a:schemeClr val="tx2"/>
                </a:solidFill>
              </a:rPr>
              <a:t> or </a:t>
            </a:r>
            <a:r>
              <a:rPr lang="en-US" sz="2000" u="sng" dirty="0" smtClean="0">
                <a:solidFill>
                  <a:schemeClr val="tx2"/>
                </a:solidFill>
              </a:rPr>
              <a:t>PDF version </a:t>
            </a:r>
            <a:r>
              <a:rPr lang="en-US" sz="2000" dirty="0" smtClean="0">
                <a:solidFill>
                  <a:schemeClr val="tx2"/>
                </a:solidFill>
              </a:rPr>
              <a:t>of application</a:t>
            </a:r>
          </a:p>
          <a:p>
            <a:pPr lvl="1" eaLnBrk="1" hangingPunct="1">
              <a:lnSpc>
                <a:spcPct val="80000"/>
              </a:lnSpc>
              <a:buFont typeface="Arial" pitchFamily="34" charset="0"/>
              <a:buChar char="•"/>
            </a:pPr>
            <a:r>
              <a:rPr lang="en-US" sz="2000" u="sng" dirty="0" smtClean="0">
                <a:solidFill>
                  <a:schemeClr val="tx2"/>
                </a:solidFill>
              </a:rPr>
              <a:t>Nomination via PNS at NROTC Unit and validated by CNSB</a:t>
            </a:r>
          </a:p>
          <a:p>
            <a:pPr lvl="1" eaLnBrk="1" hangingPunct="1">
              <a:lnSpc>
                <a:spcPct val="80000"/>
              </a:lnSpc>
              <a:buFont typeface="Arial" pitchFamily="34" charset="0"/>
              <a:buChar char="•"/>
            </a:pPr>
            <a:r>
              <a:rPr lang="en-US" sz="2000" dirty="0" smtClean="0">
                <a:solidFill>
                  <a:schemeClr val="tx2"/>
                </a:solidFill>
              </a:rPr>
              <a:t>Mandatory Criteria </a:t>
            </a:r>
          </a:p>
          <a:p>
            <a:pPr lvl="2" eaLnBrk="1" hangingPunct="1">
              <a:lnSpc>
                <a:spcPct val="80000"/>
              </a:lnSpc>
              <a:buFont typeface="Arial" pitchFamily="34" charset="0"/>
              <a:buChar char="•"/>
            </a:pPr>
            <a:r>
              <a:rPr lang="en-US" sz="1800" dirty="0" smtClean="0">
                <a:solidFill>
                  <a:schemeClr val="tx2"/>
                </a:solidFill>
              </a:rPr>
              <a:t>High School Senior or College Freshman</a:t>
            </a:r>
          </a:p>
          <a:p>
            <a:pPr lvl="2" eaLnBrk="1" hangingPunct="1">
              <a:lnSpc>
                <a:spcPct val="80000"/>
              </a:lnSpc>
              <a:buFont typeface="Arial" pitchFamily="34" charset="0"/>
              <a:buChar char="•"/>
            </a:pPr>
            <a:r>
              <a:rPr lang="en-US" sz="1800" dirty="0" smtClean="0">
                <a:solidFill>
                  <a:schemeClr val="tx2"/>
                </a:solidFill>
              </a:rPr>
              <a:t>2.75 GPA if College Freshman</a:t>
            </a:r>
          </a:p>
          <a:p>
            <a:pPr lvl="2" eaLnBrk="1" hangingPunct="1">
              <a:lnSpc>
                <a:spcPct val="80000"/>
              </a:lnSpc>
              <a:buFont typeface="Arial" pitchFamily="34" charset="0"/>
              <a:buChar char="•"/>
            </a:pPr>
            <a:r>
              <a:rPr lang="en-US" sz="1800" dirty="0" smtClean="0">
                <a:solidFill>
                  <a:schemeClr val="tx2"/>
                </a:solidFill>
              </a:rPr>
              <a:t>SAT/ACT test scores </a:t>
            </a:r>
          </a:p>
          <a:p>
            <a:pPr lvl="3" eaLnBrk="1" hangingPunct="1">
              <a:lnSpc>
                <a:spcPct val="80000"/>
              </a:lnSpc>
              <a:buFont typeface="Arial" pitchFamily="34" charset="0"/>
              <a:buChar char="•"/>
            </a:pPr>
            <a:r>
              <a:rPr lang="en-US" sz="1800" dirty="0" smtClean="0">
                <a:solidFill>
                  <a:schemeClr val="tx2"/>
                </a:solidFill>
              </a:rPr>
              <a:t>500 Math/500 Critical Reading on SAT</a:t>
            </a:r>
          </a:p>
          <a:p>
            <a:pPr lvl="3" eaLnBrk="1" hangingPunct="1">
              <a:lnSpc>
                <a:spcPct val="80000"/>
              </a:lnSpc>
              <a:buFont typeface="Arial" pitchFamily="34" charset="0"/>
              <a:buChar char="•"/>
            </a:pPr>
            <a:r>
              <a:rPr lang="en-US" sz="1800" dirty="0" smtClean="0">
                <a:solidFill>
                  <a:schemeClr val="tx2"/>
                </a:solidFill>
              </a:rPr>
              <a:t>21 Math / 20 English on ACT</a:t>
            </a:r>
          </a:p>
          <a:p>
            <a:pPr lvl="1" eaLnBrk="1" hangingPunct="1">
              <a:lnSpc>
                <a:spcPct val="80000"/>
              </a:lnSpc>
              <a:buFont typeface="Arial" pitchFamily="34" charset="0"/>
              <a:buChar char="•"/>
            </a:pPr>
            <a:r>
              <a:rPr lang="en-US" sz="2000" dirty="0" smtClean="0">
                <a:solidFill>
                  <a:schemeClr val="tx2"/>
                </a:solidFill>
              </a:rPr>
              <a:t>Flexible Criteria (only if High School Senior)</a:t>
            </a:r>
          </a:p>
          <a:p>
            <a:pPr lvl="2" eaLnBrk="1" hangingPunct="1">
              <a:lnSpc>
                <a:spcPct val="80000"/>
              </a:lnSpc>
              <a:buFont typeface="Arial" pitchFamily="34" charset="0"/>
              <a:buChar char="•"/>
            </a:pPr>
            <a:r>
              <a:rPr lang="en-US" sz="1800" dirty="0" smtClean="0">
                <a:solidFill>
                  <a:schemeClr val="tx2"/>
                </a:solidFill>
              </a:rPr>
              <a:t>GPA of 3.0/4.0 or higher </a:t>
            </a:r>
          </a:p>
          <a:p>
            <a:pPr lvl="1" eaLnBrk="1" hangingPunct="1">
              <a:lnSpc>
                <a:spcPct val="80000"/>
              </a:lnSpc>
              <a:buFont typeface="Arial" pitchFamily="34" charset="0"/>
              <a:buChar char="•"/>
            </a:pPr>
            <a:r>
              <a:rPr lang="en-US" sz="1800" dirty="0" smtClean="0">
                <a:solidFill>
                  <a:schemeClr val="tx2"/>
                </a:solidFill>
              </a:rPr>
              <a:t>OR</a:t>
            </a:r>
          </a:p>
          <a:p>
            <a:pPr lvl="2" eaLnBrk="1" hangingPunct="1">
              <a:lnSpc>
                <a:spcPct val="80000"/>
              </a:lnSpc>
              <a:buFont typeface="Arial" pitchFamily="34" charset="0"/>
              <a:buChar char="•"/>
            </a:pPr>
            <a:r>
              <a:rPr lang="en-US" sz="1800" dirty="0" smtClean="0">
                <a:solidFill>
                  <a:schemeClr val="tx2"/>
                </a:solidFill>
              </a:rPr>
              <a:t>Class Rank of top 40% or better</a:t>
            </a:r>
          </a:p>
          <a:p>
            <a:pPr lvl="1" eaLnBrk="1" hangingPunct="1">
              <a:lnSpc>
                <a:spcPct val="80000"/>
              </a:lnSpc>
              <a:buFont typeface="Arial" pitchFamily="34" charset="0"/>
              <a:buChar char="•"/>
            </a:pPr>
            <a:r>
              <a:rPr lang="en-US" sz="1800" dirty="0" smtClean="0">
                <a:solidFill>
                  <a:schemeClr val="tx2"/>
                </a:solidFill>
              </a:rPr>
              <a:t>OR</a:t>
            </a:r>
          </a:p>
          <a:p>
            <a:pPr lvl="2" eaLnBrk="1" hangingPunct="1">
              <a:lnSpc>
                <a:spcPct val="80000"/>
              </a:lnSpc>
              <a:buFont typeface="Arial" pitchFamily="34" charset="0"/>
              <a:buChar char="•"/>
            </a:pPr>
            <a:r>
              <a:rPr lang="en-US" sz="1800" dirty="0" smtClean="0">
                <a:solidFill>
                  <a:schemeClr val="tx2"/>
                </a:solidFill>
              </a:rPr>
              <a:t>English – 4 Units			Mathematics – 3 Units</a:t>
            </a:r>
          </a:p>
          <a:p>
            <a:pPr lvl="2" eaLnBrk="1" hangingPunct="1">
              <a:lnSpc>
                <a:spcPct val="80000"/>
              </a:lnSpc>
              <a:buFont typeface="Arial" pitchFamily="34" charset="0"/>
              <a:buChar char="•"/>
            </a:pPr>
            <a:r>
              <a:rPr lang="en-US" sz="1800" dirty="0" smtClean="0">
                <a:solidFill>
                  <a:schemeClr val="tx2"/>
                </a:solidFill>
              </a:rPr>
              <a:t>Natural Sciences – 3 Units		Social Sciences – 2 Units</a:t>
            </a:r>
          </a:p>
        </p:txBody>
      </p:sp>
      <p:sp>
        <p:nvSpPr>
          <p:cNvPr id="14341" name="Rectangle 4"/>
          <p:cNvSpPr>
            <a:spLocks noChangeArrowheads="1"/>
          </p:cNvSpPr>
          <p:nvPr/>
        </p:nvSpPr>
        <p:spPr bwMode="auto">
          <a:xfrm>
            <a:off x="2147888" y="4849813"/>
            <a:ext cx="4572000" cy="396875"/>
          </a:xfrm>
          <a:prstGeom prst="rect">
            <a:avLst/>
          </a:prstGeom>
          <a:noFill/>
          <a:ln w="9525">
            <a:noFill/>
            <a:miter lim="800000"/>
            <a:headEnd/>
            <a:tailEnd/>
          </a:ln>
        </p:spPr>
        <p:txBody>
          <a:bodyPr>
            <a:spAutoFit/>
          </a:bodyPr>
          <a:lstStyle/>
          <a:p>
            <a:pPr algn="l">
              <a:spcBef>
                <a:spcPct val="50000"/>
              </a:spcBef>
            </a:pPr>
            <a:r>
              <a:rPr lang="en-US" sz="2000" b="1">
                <a:solidFill>
                  <a:schemeClr val="tx2"/>
                </a:solidFill>
                <a:latin typeface="Arial" charset="0"/>
              </a:rPr>
              <a:t> </a:t>
            </a:r>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220663" y="76200"/>
            <a:ext cx="7212012" cy="1143000"/>
          </a:xfrm>
        </p:spPr>
        <p:txBody>
          <a:bodyPr/>
          <a:lstStyle/>
          <a:p>
            <a:pPr eaLnBrk="1" hangingPunct="1"/>
            <a:r>
              <a:rPr lang="en-US" dirty="0" smtClean="0"/>
              <a:t>2012 URL Selection Profile </a:t>
            </a:r>
            <a:r>
              <a:rPr lang="en-US" sz="2400" dirty="0" smtClean="0"/>
              <a:t> </a:t>
            </a:r>
            <a:br>
              <a:rPr lang="en-US" sz="2400" dirty="0" smtClean="0"/>
            </a:br>
            <a:r>
              <a:rPr lang="en-US" sz="3200" dirty="0" smtClean="0"/>
              <a:t>(11 data for comparison)</a:t>
            </a:r>
          </a:p>
        </p:txBody>
      </p:sp>
      <p:sp>
        <p:nvSpPr>
          <p:cNvPr id="10244" name="Rectangle 3"/>
          <p:cNvSpPr>
            <a:spLocks noGrp="1" noChangeArrowheads="1"/>
          </p:cNvSpPr>
          <p:nvPr>
            <p:ph type="body" sz="half" idx="1"/>
          </p:nvPr>
        </p:nvSpPr>
        <p:spPr>
          <a:xfrm>
            <a:off x="86627" y="1671638"/>
            <a:ext cx="4572000" cy="5186362"/>
          </a:xfrm>
        </p:spPr>
        <p:txBody>
          <a:bodyPr/>
          <a:lstStyle/>
          <a:p>
            <a:pPr eaLnBrk="1" hangingPunct="1">
              <a:buFont typeface="Arial" pitchFamily="34" charset="0"/>
              <a:buChar char="•"/>
            </a:pPr>
            <a:r>
              <a:rPr lang="en-US" sz="2600" dirty="0" smtClean="0">
                <a:latin typeface="Lucida Sans Unicode" pitchFamily="34" charset="0"/>
              </a:rPr>
              <a:t>High School Class Rank</a:t>
            </a:r>
          </a:p>
          <a:p>
            <a:pPr lvl="1" eaLnBrk="1" hangingPunct="1">
              <a:buFont typeface="Arial" pitchFamily="34" charset="0"/>
              <a:buChar char="•"/>
            </a:pPr>
            <a:r>
              <a:rPr lang="en-US" dirty="0" smtClean="0">
                <a:latin typeface="Lucida Sans Unicode" pitchFamily="34" charset="0"/>
              </a:rPr>
              <a:t>Top 10% -62% (64%)</a:t>
            </a:r>
          </a:p>
          <a:p>
            <a:pPr lvl="1" eaLnBrk="1" hangingPunct="1">
              <a:buFont typeface="Arial" pitchFamily="34" charset="0"/>
              <a:buChar char="•"/>
            </a:pPr>
            <a:r>
              <a:rPr lang="en-US" dirty="0" smtClean="0">
                <a:latin typeface="Lucida Sans Unicode" pitchFamily="34" charset="0"/>
              </a:rPr>
              <a:t>Top 20% -83% (83%)</a:t>
            </a:r>
          </a:p>
          <a:p>
            <a:pPr eaLnBrk="1" hangingPunct="1">
              <a:buFont typeface="Arial" pitchFamily="34" charset="0"/>
              <a:buChar char="•"/>
            </a:pPr>
            <a:r>
              <a:rPr lang="en-US" sz="2600" dirty="0" smtClean="0">
                <a:latin typeface="Lucida Sans Unicode" pitchFamily="34" charset="0"/>
              </a:rPr>
              <a:t>SAT</a:t>
            </a:r>
          </a:p>
          <a:p>
            <a:pPr lvl="1" eaLnBrk="1" hangingPunct="1">
              <a:buFont typeface="Arial" pitchFamily="34" charset="0"/>
              <a:buChar char="•"/>
            </a:pPr>
            <a:r>
              <a:rPr lang="en-US" sz="2200" dirty="0" smtClean="0">
                <a:latin typeface="Lucida Sans Unicode" pitchFamily="34" charset="0"/>
              </a:rPr>
              <a:t>Composite 1304 (1296)</a:t>
            </a:r>
          </a:p>
          <a:p>
            <a:pPr lvl="1" eaLnBrk="1" hangingPunct="1">
              <a:buFont typeface="Arial" pitchFamily="34" charset="0"/>
              <a:buChar char="•"/>
            </a:pPr>
            <a:r>
              <a:rPr lang="en-US" sz="2200" dirty="0" smtClean="0">
                <a:latin typeface="Lucida Sans Unicode" pitchFamily="34" charset="0"/>
              </a:rPr>
              <a:t>Math	     659 (656)</a:t>
            </a:r>
          </a:p>
          <a:p>
            <a:pPr lvl="1" eaLnBrk="1" hangingPunct="1">
              <a:buFont typeface="Arial" pitchFamily="34" charset="0"/>
              <a:buChar char="•"/>
            </a:pPr>
            <a:r>
              <a:rPr lang="en-US" sz="2200" dirty="0" smtClean="0">
                <a:latin typeface="Lucida Sans Unicode" pitchFamily="34" charset="0"/>
              </a:rPr>
              <a:t>Verbal	     645 (640)</a:t>
            </a:r>
          </a:p>
          <a:p>
            <a:pPr eaLnBrk="1" hangingPunct="1">
              <a:buFont typeface="Arial" pitchFamily="34" charset="0"/>
              <a:buChar char="•"/>
            </a:pPr>
            <a:r>
              <a:rPr lang="en-US" sz="2600" dirty="0" smtClean="0">
                <a:latin typeface="Lucida Sans Unicode" pitchFamily="34" charset="0"/>
              </a:rPr>
              <a:t>GPA – 3.94 (3.91)</a:t>
            </a:r>
          </a:p>
          <a:p>
            <a:pPr eaLnBrk="1" hangingPunct="1">
              <a:buFont typeface="Arial" pitchFamily="34" charset="0"/>
              <a:buChar char="•"/>
            </a:pPr>
            <a:r>
              <a:rPr lang="en-US" sz="2600" dirty="0" smtClean="0">
                <a:latin typeface="Lucida Sans Unicode" pitchFamily="34" charset="0"/>
              </a:rPr>
              <a:t>JROTC – 31% (32%)</a:t>
            </a:r>
          </a:p>
          <a:p>
            <a:pPr eaLnBrk="1" hangingPunct="1">
              <a:buFont typeface="Arial" pitchFamily="34" charset="0"/>
              <a:buChar char="•"/>
            </a:pPr>
            <a:r>
              <a:rPr lang="en-US" sz="2600" dirty="0" smtClean="0">
                <a:latin typeface="Lucida Sans Unicode" pitchFamily="34" charset="0"/>
              </a:rPr>
              <a:t>Military Dependent – 28% (32%)</a:t>
            </a:r>
          </a:p>
        </p:txBody>
      </p:sp>
      <p:sp>
        <p:nvSpPr>
          <p:cNvPr id="10245" name="Rectangle 4"/>
          <p:cNvSpPr>
            <a:spLocks noGrp="1" noChangeArrowheads="1"/>
          </p:cNvSpPr>
          <p:nvPr>
            <p:ph type="body" sz="half" idx="2"/>
          </p:nvPr>
        </p:nvSpPr>
        <p:spPr>
          <a:xfrm>
            <a:off x="4462463" y="1671638"/>
            <a:ext cx="4471987" cy="4969794"/>
          </a:xfrm>
        </p:spPr>
        <p:txBody>
          <a:bodyPr/>
          <a:lstStyle/>
          <a:p>
            <a:pPr eaLnBrk="1" hangingPunct="1">
              <a:buFont typeface="Wingdings" pitchFamily="2" charset="2"/>
              <a:buChar char=""/>
            </a:pPr>
            <a:r>
              <a:rPr lang="en-US" sz="2600" dirty="0" smtClean="0">
                <a:latin typeface="Lucida Sans Unicode" pitchFamily="34" charset="0"/>
              </a:rPr>
              <a:t>Technical Majors – 92% (93%)</a:t>
            </a:r>
          </a:p>
          <a:p>
            <a:pPr eaLnBrk="1" hangingPunct="1">
              <a:buFont typeface="Wingdings" pitchFamily="2" charset="2"/>
              <a:buChar char=""/>
            </a:pPr>
            <a:endParaRPr lang="en-US" sz="2600" dirty="0">
              <a:latin typeface="Lucida Sans Unicode" pitchFamily="34" charset="0"/>
            </a:endParaRPr>
          </a:p>
          <a:p>
            <a:pPr eaLnBrk="1" hangingPunct="1">
              <a:buFont typeface="Wingdings" pitchFamily="2" charset="2"/>
              <a:buChar char=""/>
            </a:pPr>
            <a:r>
              <a:rPr lang="en-US" sz="2600" u="sng" dirty="0" smtClean="0">
                <a:latin typeface="Lucida Sans Unicode" pitchFamily="34" charset="0"/>
              </a:rPr>
              <a:t>2013 selections</a:t>
            </a:r>
            <a:r>
              <a:rPr lang="en-US" sz="2600" dirty="0" smtClean="0">
                <a:latin typeface="Lucida Sans Unicode" pitchFamily="34" charset="0"/>
              </a:rPr>
              <a:t>:</a:t>
            </a:r>
          </a:p>
          <a:p>
            <a:pPr lvl="1" eaLnBrk="1" hangingPunct="1">
              <a:buFont typeface="Wingdings" pitchFamily="2" charset="2"/>
              <a:buChar char=""/>
            </a:pPr>
            <a:r>
              <a:rPr lang="en-US" sz="2200" dirty="0" smtClean="0">
                <a:latin typeface="Lucida Sans Unicode" pitchFamily="34" charset="0"/>
              </a:rPr>
              <a:t>URL – 1266</a:t>
            </a:r>
          </a:p>
          <a:p>
            <a:pPr lvl="1" eaLnBrk="1" hangingPunct="1">
              <a:buFont typeface="Wingdings" pitchFamily="2" charset="2"/>
              <a:buChar char=""/>
            </a:pPr>
            <a:r>
              <a:rPr lang="en-US" sz="2200" dirty="0" smtClean="0">
                <a:latin typeface="Lucida Sans Unicode" pitchFamily="34" charset="0"/>
              </a:rPr>
              <a:t>Nurse – 26</a:t>
            </a:r>
          </a:p>
          <a:p>
            <a:pPr lvl="1" eaLnBrk="1" hangingPunct="1">
              <a:buFont typeface="Wingdings" pitchFamily="2" charset="2"/>
              <a:buChar char=""/>
            </a:pPr>
            <a:r>
              <a:rPr lang="en-US" sz="2200" dirty="0" smtClean="0">
                <a:latin typeface="Lucida Sans Unicode" pitchFamily="34" charset="0"/>
              </a:rPr>
              <a:t>ISR – 146</a:t>
            </a:r>
          </a:p>
          <a:p>
            <a:pPr lvl="1" eaLnBrk="1" hangingPunct="1">
              <a:buFont typeface="Wingdings" pitchFamily="2" charset="2"/>
              <a:buChar char=""/>
            </a:pPr>
            <a:r>
              <a:rPr lang="en-US" sz="2200" dirty="0" smtClean="0">
                <a:latin typeface="Lucida Sans Unicode" pitchFamily="34" charset="0"/>
              </a:rPr>
              <a:t>ASR – 110</a:t>
            </a:r>
          </a:p>
          <a:p>
            <a:pPr lvl="1" eaLnBrk="1" hangingPunct="1">
              <a:buFont typeface="Wingdings" pitchFamily="2" charset="2"/>
              <a:buChar char=""/>
            </a:pPr>
            <a:r>
              <a:rPr lang="en-US" sz="2200" dirty="0" smtClean="0">
                <a:latin typeface="Lucida Sans Unicode" pitchFamily="34" charset="0"/>
              </a:rPr>
              <a:t>MSISR – 107</a:t>
            </a:r>
          </a:p>
          <a:p>
            <a:pPr lvl="1" eaLnBrk="1" hangingPunct="1">
              <a:buFont typeface="Wingdings" pitchFamily="2" charset="2"/>
              <a:buChar char=""/>
            </a:pPr>
            <a:endParaRPr lang="en-US" sz="2200" dirty="0" smtClean="0">
              <a:latin typeface="Lucida Sans Unicode" pitchFamily="34" charset="0"/>
            </a:endParaRPr>
          </a:p>
        </p:txBody>
      </p:sp>
      <p:sp>
        <p:nvSpPr>
          <p:cNvPr id="10246" name="Rectangle 5"/>
          <p:cNvSpPr>
            <a:spLocks noChangeArrowheads="1"/>
          </p:cNvSpPr>
          <p:nvPr/>
        </p:nvSpPr>
        <p:spPr bwMode="auto">
          <a:xfrm>
            <a:off x="274637" y="3983038"/>
            <a:ext cx="4913379" cy="492443"/>
          </a:xfrm>
          <a:prstGeom prst="rect">
            <a:avLst/>
          </a:prstGeom>
          <a:noFill/>
          <a:ln w="9525">
            <a:noFill/>
            <a:miter lim="800000"/>
            <a:headEnd/>
            <a:tailEnd/>
          </a:ln>
        </p:spPr>
        <p:txBody>
          <a:bodyPr wrap="square">
            <a:spAutoFit/>
          </a:bodyPr>
          <a:lstStyle/>
          <a:p>
            <a:pPr algn="l">
              <a:spcBef>
                <a:spcPct val="50000"/>
              </a:spcBef>
              <a:buClr>
                <a:srgbClr val="FF3300"/>
              </a:buClr>
            </a:pPr>
            <a:r>
              <a:rPr lang="en-US" sz="2600" b="1" dirty="0">
                <a:solidFill>
                  <a:srgbClr val="000099"/>
                </a:solidFill>
              </a:rPr>
              <a:t> </a:t>
            </a:r>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685800" y="152400"/>
            <a:ext cx="7772400" cy="1143000"/>
          </a:xfrm>
          <a:noFill/>
        </p:spPr>
        <p:txBody>
          <a:bodyPr lIns="90480" tIns="44446" rIns="90480" bIns="44446"/>
          <a:lstStyle/>
          <a:p>
            <a:pPr eaLnBrk="1" hangingPunct="1"/>
            <a:r>
              <a:rPr lang="en-US" sz="3600" smtClean="0"/>
              <a:t>Scholarship Programs</a:t>
            </a:r>
          </a:p>
        </p:txBody>
      </p:sp>
      <p:sp>
        <p:nvSpPr>
          <p:cNvPr id="15364" name="Rectangle 3"/>
          <p:cNvSpPr>
            <a:spLocks noChangeArrowheads="1"/>
          </p:cNvSpPr>
          <p:nvPr/>
        </p:nvSpPr>
        <p:spPr bwMode="auto">
          <a:xfrm>
            <a:off x="366713" y="1431925"/>
            <a:ext cx="8283575" cy="5203825"/>
          </a:xfrm>
          <a:prstGeom prst="rect">
            <a:avLst/>
          </a:prstGeom>
          <a:noFill/>
          <a:ln w="12700">
            <a:noFill/>
            <a:miter lim="800000"/>
            <a:headEnd/>
            <a:tailEnd/>
          </a:ln>
        </p:spPr>
        <p:txBody>
          <a:bodyPr wrap="none" anchor="ctr"/>
          <a:lstStyle/>
          <a:p>
            <a:endParaRPr lang="en-US"/>
          </a:p>
        </p:txBody>
      </p:sp>
      <p:sp>
        <p:nvSpPr>
          <p:cNvPr id="15365" name="Rectangle 4"/>
          <p:cNvSpPr>
            <a:spLocks noChangeArrowheads="1"/>
          </p:cNvSpPr>
          <p:nvPr/>
        </p:nvSpPr>
        <p:spPr bwMode="auto">
          <a:xfrm>
            <a:off x="214313" y="1665288"/>
            <a:ext cx="8651875" cy="5137296"/>
          </a:xfrm>
          <a:prstGeom prst="rect">
            <a:avLst/>
          </a:prstGeom>
          <a:noFill/>
          <a:ln w="12700">
            <a:noFill/>
            <a:miter lim="800000"/>
            <a:headEnd/>
            <a:tailEnd/>
          </a:ln>
        </p:spPr>
        <p:txBody>
          <a:bodyPr lIns="90480" tIns="44446" rIns="90480" bIns="44446">
            <a:spAutoFit/>
          </a:bodyPr>
          <a:lstStyle/>
          <a:p>
            <a:pPr marL="457200" indent="-457200" algn="l" eaLnBrk="0" hangingPunct="0">
              <a:buClr>
                <a:srgbClr val="FF0000"/>
              </a:buClr>
              <a:buFont typeface="Arial" pitchFamily="34" charset="0"/>
              <a:buChar char="•"/>
            </a:pPr>
            <a:r>
              <a:rPr lang="en-US" sz="2800" b="1" dirty="0">
                <a:solidFill>
                  <a:schemeClr val="tx2"/>
                </a:solidFill>
                <a:latin typeface="Times New Roman" pitchFamily="18" charset="0"/>
              </a:rPr>
              <a:t> Processed via the NROTC Units:</a:t>
            </a:r>
          </a:p>
          <a:p>
            <a:pPr marL="800100" lvl="1" indent="-342900" algn="l" eaLnBrk="0" hangingPunct="0">
              <a:buClr>
                <a:srgbClr val="FF0000"/>
              </a:buClr>
              <a:buFont typeface="Arial" pitchFamily="34" charset="0"/>
              <a:buChar char="•"/>
            </a:pPr>
            <a:r>
              <a:rPr lang="en-US" sz="2400" b="1" dirty="0">
                <a:solidFill>
                  <a:schemeClr val="tx2"/>
                </a:solidFill>
                <a:latin typeface="Times New Roman" pitchFamily="18" charset="0"/>
              </a:rPr>
              <a:t>College Program MIDN:</a:t>
            </a:r>
          </a:p>
          <a:p>
            <a:pPr marL="1257300" lvl="2" indent="-342900" algn="l" eaLnBrk="0" hangingPunct="0">
              <a:buClr>
                <a:srgbClr val="FF0000"/>
              </a:buClr>
              <a:buFont typeface="Arial" pitchFamily="34" charset="0"/>
              <a:buChar char="•"/>
            </a:pPr>
            <a:r>
              <a:rPr lang="en-US" sz="2000" b="1" dirty="0">
                <a:solidFill>
                  <a:schemeClr val="tx2"/>
                </a:solidFill>
                <a:latin typeface="Times New Roman" pitchFamily="18" charset="0"/>
              </a:rPr>
              <a:t>PNS Leadership</a:t>
            </a:r>
          </a:p>
          <a:p>
            <a:pPr marL="1257300" lvl="2" indent="-342900" algn="l" eaLnBrk="0" hangingPunct="0">
              <a:buClr>
                <a:srgbClr val="FF0000"/>
              </a:buClr>
              <a:buFont typeface="Arial" pitchFamily="34" charset="0"/>
              <a:buChar char="•"/>
            </a:pPr>
            <a:r>
              <a:rPr lang="en-US" sz="2000" b="1" dirty="0">
                <a:solidFill>
                  <a:schemeClr val="tx2"/>
                </a:solidFill>
                <a:latin typeface="Times New Roman" pitchFamily="18" charset="0"/>
              </a:rPr>
              <a:t>OD Controlled</a:t>
            </a:r>
          </a:p>
          <a:p>
            <a:pPr marL="1257300" lvl="2" indent="-342900" algn="l" eaLnBrk="0" hangingPunct="0">
              <a:buClr>
                <a:srgbClr val="FF0000"/>
              </a:buClr>
              <a:buFont typeface="Arial" pitchFamily="34" charset="0"/>
              <a:buChar char="•"/>
            </a:pPr>
            <a:r>
              <a:rPr lang="en-US" sz="2000" b="1" dirty="0">
                <a:solidFill>
                  <a:schemeClr val="tx2"/>
                </a:solidFill>
                <a:latin typeface="Times New Roman" pitchFamily="18" charset="0"/>
              </a:rPr>
              <a:t>Advance Standing</a:t>
            </a:r>
          </a:p>
          <a:p>
            <a:pPr marL="800100" lvl="1" indent="-342900" algn="l" eaLnBrk="0" hangingPunct="0">
              <a:buClr>
                <a:srgbClr val="FF0000"/>
              </a:buClr>
              <a:buFont typeface="Arial" pitchFamily="34" charset="0"/>
              <a:buChar char="•"/>
            </a:pPr>
            <a:endParaRPr lang="en-US" sz="2400" b="1" dirty="0">
              <a:solidFill>
                <a:schemeClr val="tx2"/>
              </a:solidFill>
              <a:latin typeface="Times New Roman" pitchFamily="18" charset="0"/>
            </a:endParaRPr>
          </a:p>
          <a:p>
            <a:pPr marL="800100" lvl="1" indent="-342900" algn="l" eaLnBrk="0" hangingPunct="0">
              <a:buClr>
                <a:srgbClr val="FF0000"/>
              </a:buClr>
              <a:buFont typeface="Arial" pitchFamily="34" charset="0"/>
              <a:buChar char="•"/>
            </a:pPr>
            <a:r>
              <a:rPr lang="en-US" sz="2400" b="1" dirty="0">
                <a:solidFill>
                  <a:schemeClr val="tx2"/>
                </a:solidFill>
                <a:latin typeface="Times New Roman" pitchFamily="18" charset="0"/>
              </a:rPr>
              <a:t>Non-affiliated students:</a:t>
            </a:r>
          </a:p>
          <a:p>
            <a:pPr marL="1257300" lvl="2" indent="-342900" algn="l" eaLnBrk="0" hangingPunct="0">
              <a:buClr>
                <a:srgbClr val="FF0000"/>
              </a:buClr>
              <a:buFont typeface="Arial" pitchFamily="34" charset="0"/>
              <a:buChar char="•"/>
            </a:pPr>
            <a:r>
              <a:rPr lang="en-US" sz="2000" b="1" dirty="0">
                <a:solidFill>
                  <a:schemeClr val="tx2"/>
                </a:solidFill>
                <a:latin typeface="Times New Roman" pitchFamily="18" charset="0"/>
              </a:rPr>
              <a:t>2-Year National Scholarship</a:t>
            </a:r>
          </a:p>
          <a:p>
            <a:pPr marL="1257300" lvl="2" indent="-342900" algn="l" eaLnBrk="0" hangingPunct="0">
              <a:buClr>
                <a:srgbClr val="FF0000"/>
              </a:buClr>
              <a:buFont typeface="Arial" pitchFamily="34" charset="0"/>
              <a:buChar char="•"/>
            </a:pPr>
            <a:r>
              <a:rPr lang="en-US" sz="2000" b="1" dirty="0" err="1">
                <a:solidFill>
                  <a:schemeClr val="tx2"/>
                </a:solidFill>
                <a:latin typeface="Times New Roman" pitchFamily="18" charset="0"/>
              </a:rPr>
              <a:t>Tweeddale</a:t>
            </a:r>
            <a:r>
              <a:rPr lang="en-US" sz="2000" b="1" dirty="0">
                <a:solidFill>
                  <a:schemeClr val="tx2"/>
                </a:solidFill>
                <a:latin typeface="Times New Roman" pitchFamily="18" charset="0"/>
              </a:rPr>
              <a:t> Scholarship</a:t>
            </a:r>
          </a:p>
          <a:p>
            <a:pPr marL="800100" lvl="1" indent="-342900" algn="l" eaLnBrk="0" hangingPunct="0">
              <a:buClr>
                <a:srgbClr val="FF0000"/>
              </a:buClr>
              <a:buFont typeface="Arial" pitchFamily="34" charset="0"/>
              <a:buChar char="•"/>
            </a:pPr>
            <a:endParaRPr lang="en-US" sz="2400" b="1" dirty="0">
              <a:solidFill>
                <a:schemeClr val="tx2"/>
              </a:solidFill>
              <a:latin typeface="Times New Roman" pitchFamily="18" charset="0"/>
            </a:endParaRPr>
          </a:p>
          <a:p>
            <a:pPr marL="342900" indent="-342900" algn="l" eaLnBrk="0" hangingPunct="0">
              <a:buClr>
                <a:srgbClr val="FF0000"/>
              </a:buClr>
              <a:buFont typeface="Arial" pitchFamily="34" charset="0"/>
              <a:buChar char="•"/>
            </a:pPr>
            <a:r>
              <a:rPr lang="en-US" sz="2800" b="1" dirty="0">
                <a:solidFill>
                  <a:schemeClr val="tx2"/>
                </a:solidFill>
                <a:latin typeface="Times New Roman" pitchFamily="18" charset="0"/>
              </a:rPr>
              <a:t>Vacancy driven</a:t>
            </a:r>
          </a:p>
          <a:p>
            <a:pPr marL="800100" lvl="1" indent="-342900" algn="l" eaLnBrk="0" hangingPunct="0">
              <a:buClr>
                <a:srgbClr val="FF0000"/>
              </a:buClr>
              <a:buFont typeface="Arial" pitchFamily="34" charset="0"/>
              <a:buChar char="•"/>
            </a:pPr>
            <a:r>
              <a:rPr lang="en-US" sz="2400" b="1" dirty="0">
                <a:solidFill>
                  <a:schemeClr val="tx2"/>
                </a:solidFill>
                <a:latin typeface="Times New Roman" pitchFamily="18" charset="0"/>
              </a:rPr>
              <a:t>Replaces attrition and/or adjustments to production</a:t>
            </a:r>
          </a:p>
          <a:p>
            <a:pPr marL="800100" lvl="1" indent="-342900" algn="l" eaLnBrk="0" hangingPunct="0">
              <a:buClr>
                <a:srgbClr val="FF0000"/>
              </a:buClr>
              <a:buFont typeface="Arial" pitchFamily="34" charset="0"/>
              <a:buChar char="•"/>
            </a:pPr>
            <a:r>
              <a:rPr lang="en-US" sz="2400" b="1" dirty="0">
                <a:solidFill>
                  <a:schemeClr val="tx2"/>
                </a:solidFill>
                <a:latin typeface="Times New Roman" pitchFamily="18" charset="0"/>
              </a:rPr>
              <a:t>Can award scholarship or Advance Standing</a:t>
            </a:r>
          </a:p>
          <a:p>
            <a:pPr lvl="2" algn="l" eaLnBrk="0" hangingPunct="0">
              <a:buClr>
                <a:srgbClr val="FF0000"/>
              </a:buClr>
              <a:buFont typeface="Wingdings" pitchFamily="2" charset="2"/>
              <a:buChar char="ü"/>
            </a:pPr>
            <a:endParaRPr lang="en-US" sz="2800" b="1" dirty="0">
              <a:solidFill>
                <a:schemeClr val="tx2"/>
              </a:solidFill>
              <a:latin typeface="Times New Roman" pitchFamily="18" charset="0"/>
            </a:endParaRPr>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ChangeArrowheads="1"/>
          </p:cNvSpPr>
          <p:nvPr/>
        </p:nvSpPr>
        <p:spPr bwMode="auto">
          <a:xfrm>
            <a:off x="533400" y="2667000"/>
            <a:ext cx="1289050" cy="527050"/>
          </a:xfrm>
          <a:prstGeom prst="rect">
            <a:avLst/>
          </a:prstGeom>
          <a:solidFill>
            <a:srgbClr val="FA0E07"/>
          </a:solidFill>
          <a:ln w="12700">
            <a:solidFill>
              <a:schemeClr val="tx1"/>
            </a:solidFill>
            <a:miter lim="800000"/>
            <a:headEnd/>
            <a:tailEnd/>
          </a:ln>
        </p:spPr>
        <p:txBody>
          <a:bodyPr wrap="none" anchor="ctr"/>
          <a:lstStyle/>
          <a:p>
            <a:endParaRPr lang="en-US"/>
          </a:p>
        </p:txBody>
      </p:sp>
      <p:sp>
        <p:nvSpPr>
          <p:cNvPr id="16388" name="Rectangle 3"/>
          <p:cNvSpPr>
            <a:spLocks noChangeArrowheads="1"/>
          </p:cNvSpPr>
          <p:nvPr/>
        </p:nvSpPr>
        <p:spPr bwMode="auto">
          <a:xfrm>
            <a:off x="1835150" y="2673350"/>
            <a:ext cx="1358900" cy="520700"/>
          </a:xfrm>
          <a:prstGeom prst="rect">
            <a:avLst/>
          </a:prstGeom>
          <a:solidFill>
            <a:srgbClr val="00FF00"/>
          </a:solidFill>
          <a:ln w="12700">
            <a:solidFill>
              <a:schemeClr val="tx1"/>
            </a:solidFill>
            <a:miter lim="800000"/>
            <a:headEnd/>
            <a:tailEnd/>
          </a:ln>
        </p:spPr>
        <p:txBody>
          <a:bodyPr wrap="none" anchor="ctr"/>
          <a:lstStyle/>
          <a:p>
            <a:endParaRPr lang="en-US"/>
          </a:p>
        </p:txBody>
      </p:sp>
      <p:sp>
        <p:nvSpPr>
          <p:cNvPr id="16389" name="Rectangle 4"/>
          <p:cNvSpPr>
            <a:spLocks noChangeArrowheads="1"/>
          </p:cNvSpPr>
          <p:nvPr/>
        </p:nvSpPr>
        <p:spPr bwMode="auto">
          <a:xfrm>
            <a:off x="3206750" y="2673350"/>
            <a:ext cx="4260850" cy="5207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16390" name="Rectangle 5"/>
          <p:cNvSpPr>
            <a:spLocks noChangeArrowheads="1"/>
          </p:cNvSpPr>
          <p:nvPr/>
        </p:nvSpPr>
        <p:spPr bwMode="auto">
          <a:xfrm>
            <a:off x="7467600" y="2667000"/>
            <a:ext cx="990600" cy="533400"/>
          </a:xfrm>
          <a:prstGeom prst="rect">
            <a:avLst/>
          </a:prstGeom>
          <a:solidFill>
            <a:srgbClr val="3333CC"/>
          </a:solidFill>
          <a:ln w="12700">
            <a:solidFill>
              <a:schemeClr val="tx1"/>
            </a:solidFill>
            <a:miter lim="800000"/>
            <a:headEnd/>
            <a:tailEnd/>
          </a:ln>
        </p:spPr>
        <p:txBody>
          <a:bodyPr wrap="none" anchor="ctr"/>
          <a:lstStyle/>
          <a:p>
            <a:endParaRPr lang="en-US"/>
          </a:p>
        </p:txBody>
      </p:sp>
      <p:sp>
        <p:nvSpPr>
          <p:cNvPr id="16391" name="Rectangle 6"/>
          <p:cNvSpPr>
            <a:spLocks noChangeArrowheads="1"/>
          </p:cNvSpPr>
          <p:nvPr/>
        </p:nvSpPr>
        <p:spPr bwMode="auto">
          <a:xfrm>
            <a:off x="6096000" y="3581400"/>
            <a:ext cx="533400" cy="304800"/>
          </a:xfrm>
          <a:prstGeom prst="rect">
            <a:avLst/>
          </a:prstGeom>
          <a:noFill/>
          <a:ln w="12700">
            <a:noFill/>
            <a:miter lim="800000"/>
            <a:headEnd/>
            <a:tailEnd/>
          </a:ln>
        </p:spPr>
        <p:txBody>
          <a:bodyPr wrap="none" anchor="ctr"/>
          <a:lstStyle/>
          <a:p>
            <a:endParaRPr lang="en-US"/>
          </a:p>
        </p:txBody>
      </p:sp>
      <p:sp>
        <p:nvSpPr>
          <p:cNvPr id="16392" name="Line 7"/>
          <p:cNvSpPr>
            <a:spLocks noChangeShapeType="1"/>
          </p:cNvSpPr>
          <p:nvPr/>
        </p:nvSpPr>
        <p:spPr bwMode="auto">
          <a:xfrm>
            <a:off x="2819400" y="3200400"/>
            <a:ext cx="0" cy="139700"/>
          </a:xfrm>
          <a:prstGeom prst="line">
            <a:avLst/>
          </a:prstGeom>
          <a:noFill/>
          <a:ln w="12700">
            <a:solidFill>
              <a:schemeClr val="tx1"/>
            </a:solidFill>
            <a:round/>
            <a:headEnd/>
            <a:tailEnd/>
          </a:ln>
        </p:spPr>
        <p:txBody>
          <a:bodyPr wrap="none" anchor="ctr"/>
          <a:lstStyle/>
          <a:p>
            <a:endParaRPr lang="en-US"/>
          </a:p>
        </p:txBody>
      </p:sp>
      <p:sp>
        <p:nvSpPr>
          <p:cNvPr id="16393" name="Line 8"/>
          <p:cNvSpPr>
            <a:spLocks noChangeShapeType="1"/>
          </p:cNvSpPr>
          <p:nvPr/>
        </p:nvSpPr>
        <p:spPr bwMode="auto">
          <a:xfrm>
            <a:off x="3200400" y="3206750"/>
            <a:ext cx="0" cy="139700"/>
          </a:xfrm>
          <a:prstGeom prst="line">
            <a:avLst/>
          </a:prstGeom>
          <a:noFill/>
          <a:ln w="12700">
            <a:solidFill>
              <a:schemeClr val="tx1"/>
            </a:solidFill>
            <a:round/>
            <a:headEnd/>
            <a:tailEnd/>
          </a:ln>
        </p:spPr>
        <p:txBody>
          <a:bodyPr wrap="none" anchor="ctr"/>
          <a:lstStyle/>
          <a:p>
            <a:endParaRPr lang="en-US"/>
          </a:p>
        </p:txBody>
      </p:sp>
      <p:sp>
        <p:nvSpPr>
          <p:cNvPr id="16394" name="Line 9"/>
          <p:cNvSpPr>
            <a:spLocks noChangeShapeType="1"/>
          </p:cNvSpPr>
          <p:nvPr/>
        </p:nvSpPr>
        <p:spPr bwMode="auto">
          <a:xfrm>
            <a:off x="533400" y="3206750"/>
            <a:ext cx="0" cy="139700"/>
          </a:xfrm>
          <a:prstGeom prst="line">
            <a:avLst/>
          </a:prstGeom>
          <a:noFill/>
          <a:ln w="12700">
            <a:solidFill>
              <a:schemeClr val="tx1"/>
            </a:solidFill>
            <a:round/>
            <a:headEnd/>
            <a:tailEnd/>
          </a:ln>
        </p:spPr>
        <p:txBody>
          <a:bodyPr wrap="none" anchor="ctr"/>
          <a:lstStyle/>
          <a:p>
            <a:endParaRPr lang="en-US"/>
          </a:p>
        </p:txBody>
      </p:sp>
      <p:sp>
        <p:nvSpPr>
          <p:cNvPr id="16395" name="Rectangle 10"/>
          <p:cNvSpPr>
            <a:spLocks noChangeArrowheads="1"/>
          </p:cNvSpPr>
          <p:nvPr/>
        </p:nvSpPr>
        <p:spPr bwMode="auto">
          <a:xfrm>
            <a:off x="3048000" y="3429000"/>
            <a:ext cx="614363"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SEPT</a:t>
            </a:r>
          </a:p>
        </p:txBody>
      </p:sp>
      <p:sp>
        <p:nvSpPr>
          <p:cNvPr id="16396" name="Rectangle 11"/>
          <p:cNvSpPr>
            <a:spLocks noChangeArrowheads="1"/>
          </p:cNvSpPr>
          <p:nvPr/>
        </p:nvSpPr>
        <p:spPr bwMode="auto">
          <a:xfrm>
            <a:off x="4724400" y="3429000"/>
            <a:ext cx="762000"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JAN 31</a:t>
            </a:r>
          </a:p>
        </p:txBody>
      </p:sp>
      <p:sp>
        <p:nvSpPr>
          <p:cNvPr id="16397" name="Rectangle 12"/>
          <p:cNvSpPr>
            <a:spLocks noChangeArrowheads="1"/>
          </p:cNvSpPr>
          <p:nvPr/>
        </p:nvSpPr>
        <p:spPr bwMode="auto">
          <a:xfrm>
            <a:off x="8153400" y="3352800"/>
            <a:ext cx="614363"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SEP</a:t>
            </a:r>
          </a:p>
        </p:txBody>
      </p:sp>
      <p:sp>
        <p:nvSpPr>
          <p:cNvPr id="16398" name="Line 13"/>
          <p:cNvSpPr>
            <a:spLocks noChangeShapeType="1"/>
          </p:cNvSpPr>
          <p:nvPr/>
        </p:nvSpPr>
        <p:spPr bwMode="auto">
          <a:xfrm>
            <a:off x="8458200" y="3200400"/>
            <a:ext cx="0" cy="139700"/>
          </a:xfrm>
          <a:prstGeom prst="line">
            <a:avLst/>
          </a:prstGeom>
          <a:noFill/>
          <a:ln w="12700">
            <a:solidFill>
              <a:schemeClr val="tx1"/>
            </a:solidFill>
            <a:round/>
            <a:headEnd/>
            <a:tailEnd/>
          </a:ln>
        </p:spPr>
        <p:txBody>
          <a:bodyPr wrap="none" anchor="ctr"/>
          <a:lstStyle/>
          <a:p>
            <a:endParaRPr lang="en-US"/>
          </a:p>
        </p:txBody>
      </p:sp>
      <p:sp>
        <p:nvSpPr>
          <p:cNvPr id="16399" name="Rectangle 14"/>
          <p:cNvSpPr>
            <a:spLocks noChangeArrowheads="1"/>
          </p:cNvSpPr>
          <p:nvPr/>
        </p:nvSpPr>
        <p:spPr bwMode="auto">
          <a:xfrm>
            <a:off x="1936750" y="2057400"/>
            <a:ext cx="1828800"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Times New Roman" pitchFamily="18" charset="0"/>
              </a:rPr>
              <a:t>First Selection  Board</a:t>
            </a:r>
          </a:p>
        </p:txBody>
      </p:sp>
      <p:sp>
        <p:nvSpPr>
          <p:cNvPr id="16400" name="Rectangle 15"/>
          <p:cNvSpPr>
            <a:spLocks noChangeArrowheads="1"/>
          </p:cNvSpPr>
          <p:nvPr/>
        </p:nvSpPr>
        <p:spPr bwMode="auto">
          <a:xfrm>
            <a:off x="3690938" y="1600200"/>
            <a:ext cx="17621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Times New Roman" pitchFamily="18" charset="0"/>
              </a:rPr>
              <a:t>Electronic Application Closes</a:t>
            </a:r>
          </a:p>
        </p:txBody>
      </p:sp>
      <p:sp>
        <p:nvSpPr>
          <p:cNvPr id="16401" name="Rectangle 16"/>
          <p:cNvSpPr>
            <a:spLocks noChangeArrowheads="1"/>
          </p:cNvSpPr>
          <p:nvPr/>
        </p:nvSpPr>
        <p:spPr bwMode="auto">
          <a:xfrm>
            <a:off x="6629400" y="1981200"/>
            <a:ext cx="2290763"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Times New Roman" pitchFamily="18" charset="0"/>
              </a:rPr>
              <a:t>College Signing Deadline</a:t>
            </a:r>
          </a:p>
        </p:txBody>
      </p:sp>
      <p:sp>
        <p:nvSpPr>
          <p:cNvPr id="16402" name="Line 17"/>
          <p:cNvSpPr>
            <a:spLocks noChangeShapeType="1"/>
          </p:cNvSpPr>
          <p:nvPr/>
        </p:nvSpPr>
        <p:spPr bwMode="auto">
          <a:xfrm flipH="1">
            <a:off x="2819400" y="2278063"/>
            <a:ext cx="6350" cy="388937"/>
          </a:xfrm>
          <a:prstGeom prst="line">
            <a:avLst/>
          </a:prstGeom>
          <a:noFill/>
          <a:ln w="12700">
            <a:solidFill>
              <a:schemeClr val="tx1"/>
            </a:solidFill>
            <a:round/>
            <a:headEnd/>
            <a:tailEnd type="triangle" w="med" len="med"/>
          </a:ln>
        </p:spPr>
        <p:txBody>
          <a:bodyPr wrap="none" anchor="ctr"/>
          <a:lstStyle/>
          <a:p>
            <a:endParaRPr lang="en-US"/>
          </a:p>
        </p:txBody>
      </p:sp>
      <p:sp>
        <p:nvSpPr>
          <p:cNvPr id="16403" name="Line 18"/>
          <p:cNvSpPr>
            <a:spLocks noChangeShapeType="1"/>
          </p:cNvSpPr>
          <p:nvPr/>
        </p:nvSpPr>
        <p:spPr bwMode="auto">
          <a:xfrm flipH="1">
            <a:off x="7051675" y="2178050"/>
            <a:ext cx="692150" cy="457200"/>
          </a:xfrm>
          <a:prstGeom prst="line">
            <a:avLst/>
          </a:prstGeom>
          <a:noFill/>
          <a:ln w="12700">
            <a:solidFill>
              <a:schemeClr val="tx1"/>
            </a:solidFill>
            <a:round/>
            <a:headEnd/>
            <a:tailEnd type="triangle" w="med" len="med"/>
          </a:ln>
        </p:spPr>
        <p:txBody>
          <a:bodyPr wrap="none" anchor="ctr"/>
          <a:lstStyle/>
          <a:p>
            <a:endParaRPr lang="en-US"/>
          </a:p>
        </p:txBody>
      </p:sp>
      <p:sp>
        <p:nvSpPr>
          <p:cNvPr id="16404" name="Line 19"/>
          <p:cNvSpPr>
            <a:spLocks noChangeShapeType="1"/>
          </p:cNvSpPr>
          <p:nvPr/>
        </p:nvSpPr>
        <p:spPr bwMode="auto">
          <a:xfrm>
            <a:off x="533400" y="4144963"/>
            <a:ext cx="4876800" cy="0"/>
          </a:xfrm>
          <a:prstGeom prst="line">
            <a:avLst/>
          </a:prstGeom>
          <a:noFill/>
          <a:ln w="12700">
            <a:solidFill>
              <a:schemeClr val="tx1"/>
            </a:solidFill>
            <a:round/>
            <a:headEnd/>
            <a:tailEnd type="triangle" w="med" len="med"/>
          </a:ln>
        </p:spPr>
        <p:txBody>
          <a:bodyPr wrap="none" anchor="ctr"/>
          <a:lstStyle/>
          <a:p>
            <a:endParaRPr lang="en-US"/>
          </a:p>
        </p:txBody>
      </p:sp>
      <p:sp>
        <p:nvSpPr>
          <p:cNvPr id="16405" name="Line 20"/>
          <p:cNvSpPr>
            <a:spLocks noChangeShapeType="1"/>
          </p:cNvSpPr>
          <p:nvPr/>
        </p:nvSpPr>
        <p:spPr bwMode="auto">
          <a:xfrm flipV="1">
            <a:off x="920750" y="4489450"/>
            <a:ext cx="5114925" cy="11113"/>
          </a:xfrm>
          <a:prstGeom prst="line">
            <a:avLst/>
          </a:prstGeom>
          <a:noFill/>
          <a:ln w="12700">
            <a:solidFill>
              <a:schemeClr val="tx1"/>
            </a:solidFill>
            <a:round/>
            <a:headEnd/>
            <a:tailEnd type="triangle" w="med" len="med"/>
          </a:ln>
        </p:spPr>
        <p:txBody>
          <a:bodyPr wrap="none" anchor="ctr"/>
          <a:lstStyle/>
          <a:p>
            <a:endParaRPr lang="en-US"/>
          </a:p>
        </p:txBody>
      </p:sp>
      <p:sp>
        <p:nvSpPr>
          <p:cNvPr id="16406" name="Line 22"/>
          <p:cNvSpPr>
            <a:spLocks noChangeShapeType="1"/>
          </p:cNvSpPr>
          <p:nvPr/>
        </p:nvSpPr>
        <p:spPr bwMode="auto">
          <a:xfrm>
            <a:off x="3208338" y="4872038"/>
            <a:ext cx="5326062" cy="4762"/>
          </a:xfrm>
          <a:prstGeom prst="line">
            <a:avLst/>
          </a:prstGeom>
          <a:noFill/>
          <a:ln w="12700">
            <a:solidFill>
              <a:schemeClr val="tx1"/>
            </a:solidFill>
            <a:round/>
            <a:headEnd/>
            <a:tailEnd type="triangle" w="med" len="med"/>
          </a:ln>
        </p:spPr>
        <p:txBody>
          <a:bodyPr wrap="none" anchor="ctr"/>
          <a:lstStyle/>
          <a:p>
            <a:endParaRPr lang="en-US"/>
          </a:p>
        </p:txBody>
      </p:sp>
      <p:sp>
        <p:nvSpPr>
          <p:cNvPr id="16407" name="Rectangle 23"/>
          <p:cNvSpPr>
            <a:spLocks noChangeArrowheads="1"/>
          </p:cNvSpPr>
          <p:nvPr/>
        </p:nvSpPr>
        <p:spPr bwMode="auto">
          <a:xfrm>
            <a:off x="-228600" y="3833813"/>
            <a:ext cx="4043363" cy="271462"/>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Complete Electronic Application</a:t>
            </a:r>
          </a:p>
        </p:txBody>
      </p:sp>
      <p:sp>
        <p:nvSpPr>
          <p:cNvPr id="16408" name="Rectangle 24"/>
          <p:cNvSpPr>
            <a:spLocks noChangeArrowheads="1"/>
          </p:cNvSpPr>
          <p:nvPr/>
        </p:nvSpPr>
        <p:spPr bwMode="auto">
          <a:xfrm>
            <a:off x="523875" y="4221163"/>
            <a:ext cx="3890963" cy="271462"/>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Complete all Application Requirements</a:t>
            </a:r>
          </a:p>
        </p:txBody>
      </p:sp>
      <p:sp>
        <p:nvSpPr>
          <p:cNvPr id="16409" name="Rectangle 26"/>
          <p:cNvSpPr>
            <a:spLocks noChangeArrowheads="1"/>
          </p:cNvSpPr>
          <p:nvPr/>
        </p:nvSpPr>
        <p:spPr bwMode="auto">
          <a:xfrm>
            <a:off x="2349500" y="4648200"/>
            <a:ext cx="4195763"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Medical Exams and Qualification</a:t>
            </a:r>
          </a:p>
        </p:txBody>
      </p:sp>
      <p:sp>
        <p:nvSpPr>
          <p:cNvPr id="16410" name="Rectangle 27"/>
          <p:cNvSpPr>
            <a:spLocks noChangeArrowheads="1"/>
          </p:cNvSpPr>
          <p:nvPr/>
        </p:nvSpPr>
        <p:spPr bwMode="auto">
          <a:xfrm>
            <a:off x="4572000" y="2971800"/>
            <a:ext cx="254000" cy="301625"/>
          </a:xfrm>
          <a:prstGeom prst="rect">
            <a:avLst/>
          </a:prstGeom>
          <a:noFill/>
          <a:ln w="12700">
            <a:noFill/>
            <a:miter lim="800000"/>
            <a:headEnd/>
            <a:tailEnd/>
          </a:ln>
        </p:spPr>
        <p:txBody>
          <a:bodyPr lIns="90488" tIns="44450" rIns="90488" bIns="44450">
            <a:spAutoFit/>
          </a:bodyPr>
          <a:lstStyle/>
          <a:p>
            <a:pPr eaLnBrk="0" hangingPunct="0">
              <a:spcBef>
                <a:spcPct val="50000"/>
              </a:spcBef>
              <a:buFont typeface="Monotype Sorts" pitchFamily="2" charset="2"/>
              <a:buChar char="H"/>
            </a:pPr>
            <a:endParaRPr lang="en-US" sz="1400" b="1">
              <a:solidFill>
                <a:schemeClr val="tx2"/>
              </a:solidFill>
              <a:latin typeface="Arial" charset="0"/>
            </a:endParaRPr>
          </a:p>
        </p:txBody>
      </p:sp>
      <p:sp>
        <p:nvSpPr>
          <p:cNvPr id="16411" name="Rectangle 29"/>
          <p:cNvSpPr>
            <a:spLocks noChangeArrowheads="1"/>
          </p:cNvSpPr>
          <p:nvPr/>
        </p:nvSpPr>
        <p:spPr bwMode="auto">
          <a:xfrm>
            <a:off x="5791200" y="5791200"/>
            <a:ext cx="215900" cy="2159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16412" name="Rectangle 30"/>
          <p:cNvSpPr>
            <a:spLocks noChangeArrowheads="1"/>
          </p:cNvSpPr>
          <p:nvPr/>
        </p:nvSpPr>
        <p:spPr bwMode="auto">
          <a:xfrm>
            <a:off x="1752600" y="6172200"/>
            <a:ext cx="215900" cy="215900"/>
          </a:xfrm>
          <a:prstGeom prst="rect">
            <a:avLst/>
          </a:prstGeom>
          <a:solidFill>
            <a:srgbClr val="00FF00"/>
          </a:solidFill>
          <a:ln w="12700">
            <a:solidFill>
              <a:schemeClr val="tx1"/>
            </a:solidFill>
            <a:miter lim="800000"/>
            <a:headEnd/>
            <a:tailEnd/>
          </a:ln>
        </p:spPr>
        <p:txBody>
          <a:bodyPr wrap="none" anchor="ctr"/>
          <a:lstStyle/>
          <a:p>
            <a:endParaRPr lang="en-US"/>
          </a:p>
        </p:txBody>
      </p:sp>
      <p:sp>
        <p:nvSpPr>
          <p:cNvPr id="16413" name="Rectangle 31"/>
          <p:cNvSpPr>
            <a:spLocks noChangeArrowheads="1"/>
          </p:cNvSpPr>
          <p:nvPr/>
        </p:nvSpPr>
        <p:spPr bwMode="auto">
          <a:xfrm>
            <a:off x="1752600" y="5791200"/>
            <a:ext cx="215900" cy="2159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16414" name="Text Box 33"/>
          <p:cNvSpPr txBox="1">
            <a:spLocks noChangeArrowheads="1"/>
          </p:cNvSpPr>
          <p:nvPr/>
        </p:nvSpPr>
        <p:spPr bwMode="auto">
          <a:xfrm>
            <a:off x="5994400" y="1473200"/>
            <a:ext cx="1720850" cy="457200"/>
          </a:xfrm>
          <a:prstGeom prst="rect">
            <a:avLst/>
          </a:prstGeom>
          <a:noFill/>
          <a:ln w="12700">
            <a:noFill/>
            <a:miter lim="800000"/>
            <a:headEnd/>
            <a:tailEnd/>
          </a:ln>
        </p:spPr>
        <p:txBody>
          <a:bodyPr wrap="none">
            <a:spAutoFit/>
          </a:bodyPr>
          <a:lstStyle/>
          <a:p>
            <a:pPr eaLnBrk="0" hangingPunct="0"/>
            <a:r>
              <a:rPr lang="en-US" sz="1200" b="1">
                <a:latin typeface="Times New Roman" pitchFamily="18" charset="0"/>
              </a:rPr>
              <a:t>All Applicants Notified </a:t>
            </a:r>
          </a:p>
          <a:p>
            <a:pPr eaLnBrk="0" hangingPunct="0"/>
            <a:r>
              <a:rPr lang="en-US" sz="1200" b="1">
                <a:latin typeface="Times New Roman" pitchFamily="18" charset="0"/>
              </a:rPr>
              <a:t>of Decision</a:t>
            </a:r>
          </a:p>
        </p:txBody>
      </p:sp>
      <p:sp>
        <p:nvSpPr>
          <p:cNvPr id="16415" name="Text Box 34"/>
          <p:cNvSpPr txBox="1">
            <a:spLocks noChangeArrowheads="1"/>
          </p:cNvSpPr>
          <p:nvPr/>
        </p:nvSpPr>
        <p:spPr bwMode="auto">
          <a:xfrm>
            <a:off x="381000" y="1930400"/>
            <a:ext cx="1398588" cy="457200"/>
          </a:xfrm>
          <a:prstGeom prst="rect">
            <a:avLst/>
          </a:prstGeom>
          <a:noFill/>
          <a:ln w="12700">
            <a:noFill/>
            <a:miter lim="800000"/>
            <a:headEnd/>
            <a:tailEnd/>
          </a:ln>
        </p:spPr>
        <p:txBody>
          <a:bodyPr wrap="none">
            <a:spAutoFit/>
          </a:bodyPr>
          <a:lstStyle/>
          <a:p>
            <a:pPr algn="l" eaLnBrk="0" hangingPunct="0"/>
            <a:r>
              <a:rPr lang="en-US" sz="1200" b="1">
                <a:latin typeface="Times New Roman" pitchFamily="18" charset="0"/>
              </a:rPr>
              <a:t>Electronic</a:t>
            </a:r>
          </a:p>
          <a:p>
            <a:pPr algn="l" eaLnBrk="0" hangingPunct="0"/>
            <a:r>
              <a:rPr lang="en-US" sz="1200" b="1">
                <a:latin typeface="Times New Roman" pitchFamily="18" charset="0"/>
              </a:rPr>
              <a:t>Application Opens</a:t>
            </a:r>
          </a:p>
        </p:txBody>
      </p:sp>
      <p:sp>
        <p:nvSpPr>
          <p:cNvPr id="16416" name="Line 35"/>
          <p:cNvSpPr>
            <a:spLocks noChangeShapeType="1"/>
          </p:cNvSpPr>
          <p:nvPr/>
        </p:nvSpPr>
        <p:spPr bwMode="auto">
          <a:xfrm flipH="1">
            <a:off x="609600" y="2362200"/>
            <a:ext cx="228600" cy="304800"/>
          </a:xfrm>
          <a:prstGeom prst="line">
            <a:avLst/>
          </a:prstGeom>
          <a:noFill/>
          <a:ln w="12700">
            <a:solidFill>
              <a:schemeClr val="tx1"/>
            </a:solidFill>
            <a:round/>
            <a:headEnd/>
            <a:tailEnd type="triangle" w="med" len="med"/>
          </a:ln>
        </p:spPr>
        <p:txBody>
          <a:bodyPr/>
          <a:lstStyle/>
          <a:p>
            <a:endParaRPr lang="en-US"/>
          </a:p>
        </p:txBody>
      </p:sp>
      <p:sp>
        <p:nvSpPr>
          <p:cNvPr id="16417" name="Line 36"/>
          <p:cNvSpPr>
            <a:spLocks noChangeShapeType="1"/>
          </p:cNvSpPr>
          <p:nvPr/>
        </p:nvSpPr>
        <p:spPr bwMode="auto">
          <a:xfrm flipV="1">
            <a:off x="5486400" y="2667000"/>
            <a:ext cx="0" cy="533400"/>
          </a:xfrm>
          <a:prstGeom prst="line">
            <a:avLst/>
          </a:prstGeom>
          <a:noFill/>
          <a:ln w="12700" cap="rnd">
            <a:solidFill>
              <a:schemeClr val="tx1"/>
            </a:solidFill>
            <a:prstDash val="sysDot"/>
            <a:round/>
            <a:headEnd/>
            <a:tailEnd/>
          </a:ln>
        </p:spPr>
        <p:txBody>
          <a:bodyPr/>
          <a:lstStyle/>
          <a:p>
            <a:endParaRPr lang="en-US"/>
          </a:p>
        </p:txBody>
      </p:sp>
      <p:sp>
        <p:nvSpPr>
          <p:cNvPr id="16418" name="Line 37"/>
          <p:cNvSpPr>
            <a:spLocks noChangeShapeType="1"/>
          </p:cNvSpPr>
          <p:nvPr/>
        </p:nvSpPr>
        <p:spPr bwMode="auto">
          <a:xfrm>
            <a:off x="4648200" y="1981200"/>
            <a:ext cx="838200" cy="685800"/>
          </a:xfrm>
          <a:prstGeom prst="line">
            <a:avLst/>
          </a:prstGeom>
          <a:noFill/>
          <a:ln w="12700">
            <a:solidFill>
              <a:schemeClr val="tx1"/>
            </a:solidFill>
            <a:round/>
            <a:headEnd/>
            <a:tailEnd type="triangle" w="med" len="med"/>
          </a:ln>
        </p:spPr>
        <p:txBody>
          <a:bodyPr/>
          <a:lstStyle/>
          <a:p>
            <a:endParaRPr lang="en-US"/>
          </a:p>
        </p:txBody>
      </p:sp>
      <p:sp>
        <p:nvSpPr>
          <p:cNvPr id="16419" name="Line 38"/>
          <p:cNvSpPr>
            <a:spLocks noChangeShapeType="1"/>
          </p:cNvSpPr>
          <p:nvPr/>
        </p:nvSpPr>
        <p:spPr bwMode="auto">
          <a:xfrm flipV="1">
            <a:off x="6999288" y="2667000"/>
            <a:ext cx="0" cy="533400"/>
          </a:xfrm>
          <a:prstGeom prst="line">
            <a:avLst/>
          </a:prstGeom>
          <a:noFill/>
          <a:ln w="12700" cap="rnd">
            <a:solidFill>
              <a:schemeClr val="tx1"/>
            </a:solidFill>
            <a:prstDash val="sysDot"/>
            <a:round/>
            <a:headEnd/>
            <a:tailEnd/>
          </a:ln>
        </p:spPr>
        <p:txBody>
          <a:bodyPr/>
          <a:lstStyle/>
          <a:p>
            <a:endParaRPr lang="en-US"/>
          </a:p>
        </p:txBody>
      </p:sp>
      <p:sp>
        <p:nvSpPr>
          <p:cNvPr id="16420" name="Line 39"/>
          <p:cNvSpPr>
            <a:spLocks noChangeShapeType="1"/>
          </p:cNvSpPr>
          <p:nvPr/>
        </p:nvSpPr>
        <p:spPr bwMode="auto">
          <a:xfrm>
            <a:off x="6737350" y="1920875"/>
            <a:ext cx="228600" cy="762000"/>
          </a:xfrm>
          <a:prstGeom prst="line">
            <a:avLst/>
          </a:prstGeom>
          <a:noFill/>
          <a:ln w="12700">
            <a:solidFill>
              <a:schemeClr val="tx1"/>
            </a:solidFill>
            <a:round/>
            <a:headEnd/>
            <a:tailEnd type="triangle" w="med" len="med"/>
          </a:ln>
        </p:spPr>
        <p:txBody>
          <a:bodyPr/>
          <a:lstStyle/>
          <a:p>
            <a:endParaRPr lang="en-US"/>
          </a:p>
        </p:txBody>
      </p:sp>
      <p:sp>
        <p:nvSpPr>
          <p:cNvPr id="16421" name="Rectangle 40"/>
          <p:cNvSpPr>
            <a:spLocks noChangeArrowheads="1"/>
          </p:cNvSpPr>
          <p:nvPr/>
        </p:nvSpPr>
        <p:spPr bwMode="auto">
          <a:xfrm>
            <a:off x="6440488" y="3444875"/>
            <a:ext cx="762000"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MAY</a:t>
            </a:r>
          </a:p>
        </p:txBody>
      </p:sp>
      <p:sp>
        <p:nvSpPr>
          <p:cNvPr id="16422" name="Line 41"/>
          <p:cNvSpPr>
            <a:spLocks noChangeShapeType="1"/>
          </p:cNvSpPr>
          <p:nvPr/>
        </p:nvSpPr>
        <p:spPr bwMode="auto">
          <a:xfrm flipV="1">
            <a:off x="6862763" y="3200400"/>
            <a:ext cx="152400" cy="228600"/>
          </a:xfrm>
          <a:prstGeom prst="line">
            <a:avLst/>
          </a:prstGeom>
          <a:noFill/>
          <a:ln w="12700">
            <a:solidFill>
              <a:schemeClr val="tx1"/>
            </a:solidFill>
            <a:round/>
            <a:headEnd/>
            <a:tailEnd type="triangle" w="med" len="med"/>
          </a:ln>
        </p:spPr>
        <p:txBody>
          <a:bodyPr/>
          <a:lstStyle/>
          <a:p>
            <a:endParaRPr lang="en-US"/>
          </a:p>
        </p:txBody>
      </p:sp>
      <p:sp>
        <p:nvSpPr>
          <p:cNvPr id="16423" name="Line 42"/>
          <p:cNvSpPr>
            <a:spLocks noChangeShapeType="1"/>
          </p:cNvSpPr>
          <p:nvPr/>
        </p:nvSpPr>
        <p:spPr bwMode="auto">
          <a:xfrm flipV="1">
            <a:off x="5334000" y="3200400"/>
            <a:ext cx="152400" cy="152400"/>
          </a:xfrm>
          <a:prstGeom prst="line">
            <a:avLst/>
          </a:prstGeom>
          <a:noFill/>
          <a:ln w="12700">
            <a:solidFill>
              <a:schemeClr val="tx1"/>
            </a:solidFill>
            <a:round/>
            <a:headEnd/>
            <a:tailEnd type="triangle" w="med" len="med"/>
          </a:ln>
        </p:spPr>
        <p:txBody>
          <a:bodyPr/>
          <a:lstStyle/>
          <a:p>
            <a:endParaRPr lang="en-US"/>
          </a:p>
        </p:txBody>
      </p:sp>
      <p:sp>
        <p:nvSpPr>
          <p:cNvPr id="16424" name="Rectangle 43"/>
          <p:cNvSpPr>
            <a:spLocks noChangeArrowheads="1"/>
          </p:cNvSpPr>
          <p:nvPr/>
        </p:nvSpPr>
        <p:spPr bwMode="auto">
          <a:xfrm>
            <a:off x="1600200" y="3429000"/>
            <a:ext cx="614363" cy="27146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JUNE</a:t>
            </a:r>
          </a:p>
        </p:txBody>
      </p:sp>
      <p:sp>
        <p:nvSpPr>
          <p:cNvPr id="16425" name="Rectangle 44"/>
          <p:cNvSpPr>
            <a:spLocks noChangeArrowheads="1"/>
          </p:cNvSpPr>
          <p:nvPr/>
        </p:nvSpPr>
        <p:spPr bwMode="auto">
          <a:xfrm>
            <a:off x="152400" y="3429000"/>
            <a:ext cx="838200" cy="274638"/>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1 Apr</a:t>
            </a:r>
          </a:p>
        </p:txBody>
      </p:sp>
      <p:sp>
        <p:nvSpPr>
          <p:cNvPr id="16426" name="Rectangle 45"/>
          <p:cNvSpPr>
            <a:spLocks noGrp="1" noChangeArrowheads="1"/>
          </p:cNvSpPr>
          <p:nvPr>
            <p:ph type="title"/>
          </p:nvPr>
        </p:nvSpPr>
        <p:spPr>
          <a:xfrm>
            <a:off x="533400" y="457200"/>
            <a:ext cx="7543800" cy="685800"/>
          </a:xfrm>
        </p:spPr>
        <p:txBody>
          <a:bodyPr/>
          <a:lstStyle/>
          <a:p>
            <a:pPr eaLnBrk="1" hangingPunct="1"/>
            <a:r>
              <a:rPr lang="en-US" smtClean="0"/>
              <a:t>Application  Timeline</a:t>
            </a:r>
          </a:p>
        </p:txBody>
      </p:sp>
      <p:sp>
        <p:nvSpPr>
          <p:cNvPr id="16427" name="Rectangle 46"/>
          <p:cNvSpPr>
            <a:spLocks noChangeArrowheads="1"/>
          </p:cNvSpPr>
          <p:nvPr/>
        </p:nvSpPr>
        <p:spPr bwMode="auto">
          <a:xfrm>
            <a:off x="5026025" y="1981200"/>
            <a:ext cx="1762125" cy="458788"/>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Times New Roman" pitchFamily="18" charset="0"/>
              </a:rPr>
              <a:t>Completed Package to OD Deadline</a:t>
            </a:r>
          </a:p>
        </p:txBody>
      </p:sp>
      <p:sp>
        <p:nvSpPr>
          <p:cNvPr id="16428" name="Line 47"/>
          <p:cNvSpPr>
            <a:spLocks noChangeShapeType="1"/>
          </p:cNvSpPr>
          <p:nvPr/>
        </p:nvSpPr>
        <p:spPr bwMode="auto">
          <a:xfrm>
            <a:off x="5969000" y="2360613"/>
            <a:ext cx="4763" cy="306387"/>
          </a:xfrm>
          <a:prstGeom prst="line">
            <a:avLst/>
          </a:prstGeom>
          <a:noFill/>
          <a:ln w="12700">
            <a:solidFill>
              <a:schemeClr val="tx1"/>
            </a:solidFill>
            <a:round/>
            <a:headEnd/>
            <a:tailEnd type="triangle" w="med" len="med"/>
          </a:ln>
        </p:spPr>
        <p:txBody>
          <a:bodyPr/>
          <a:lstStyle/>
          <a:p>
            <a:endParaRPr lang="en-US"/>
          </a:p>
        </p:txBody>
      </p:sp>
      <p:sp>
        <p:nvSpPr>
          <p:cNvPr id="16429" name="Line 48"/>
          <p:cNvSpPr>
            <a:spLocks noChangeShapeType="1"/>
          </p:cNvSpPr>
          <p:nvPr/>
        </p:nvSpPr>
        <p:spPr bwMode="auto">
          <a:xfrm>
            <a:off x="1828800" y="3200400"/>
            <a:ext cx="0" cy="139700"/>
          </a:xfrm>
          <a:prstGeom prst="line">
            <a:avLst/>
          </a:prstGeom>
          <a:noFill/>
          <a:ln w="12700">
            <a:solidFill>
              <a:schemeClr val="tx1"/>
            </a:solidFill>
            <a:round/>
            <a:headEnd/>
            <a:tailEnd/>
          </a:ln>
        </p:spPr>
        <p:txBody>
          <a:bodyPr wrap="none" anchor="ctr"/>
          <a:lstStyle/>
          <a:p>
            <a:endParaRPr lang="en-US"/>
          </a:p>
        </p:txBody>
      </p:sp>
      <p:sp>
        <p:nvSpPr>
          <p:cNvPr id="16430" name="Text Box 49"/>
          <p:cNvSpPr txBox="1">
            <a:spLocks noChangeArrowheads="1"/>
          </p:cNvSpPr>
          <p:nvPr/>
        </p:nvSpPr>
        <p:spPr bwMode="auto">
          <a:xfrm>
            <a:off x="2438400" y="3429000"/>
            <a:ext cx="762000" cy="274638"/>
          </a:xfrm>
          <a:prstGeom prst="rect">
            <a:avLst/>
          </a:prstGeom>
          <a:noFill/>
          <a:ln w="12700">
            <a:noFill/>
            <a:miter lim="800000"/>
            <a:headEnd/>
            <a:tailEnd/>
          </a:ln>
        </p:spPr>
        <p:txBody>
          <a:bodyPr>
            <a:spAutoFit/>
          </a:bodyPr>
          <a:lstStyle/>
          <a:p>
            <a:pPr algn="l" eaLnBrk="0" hangingPunct="0">
              <a:spcBef>
                <a:spcPct val="50000"/>
              </a:spcBef>
            </a:pPr>
            <a:r>
              <a:rPr lang="en-US" sz="1200" b="1">
                <a:latin typeface="Arial" charset="0"/>
              </a:rPr>
              <a:t>AUG</a:t>
            </a:r>
          </a:p>
        </p:txBody>
      </p:sp>
      <p:sp>
        <p:nvSpPr>
          <p:cNvPr id="16431" name="Rectangle 50"/>
          <p:cNvSpPr>
            <a:spLocks noChangeArrowheads="1"/>
          </p:cNvSpPr>
          <p:nvPr/>
        </p:nvSpPr>
        <p:spPr bwMode="auto">
          <a:xfrm>
            <a:off x="5791200" y="6172200"/>
            <a:ext cx="215900" cy="215900"/>
          </a:xfrm>
          <a:prstGeom prst="rect">
            <a:avLst/>
          </a:prstGeom>
          <a:solidFill>
            <a:srgbClr val="0000FF"/>
          </a:solidFill>
          <a:ln w="12700">
            <a:solidFill>
              <a:schemeClr val="tx1"/>
            </a:solidFill>
            <a:miter lim="800000"/>
            <a:headEnd/>
            <a:tailEnd/>
          </a:ln>
        </p:spPr>
        <p:txBody>
          <a:bodyPr wrap="none" anchor="ctr"/>
          <a:lstStyle/>
          <a:p>
            <a:endParaRPr lang="en-US"/>
          </a:p>
        </p:txBody>
      </p:sp>
      <p:sp>
        <p:nvSpPr>
          <p:cNvPr id="16432" name="Rectangle 51"/>
          <p:cNvSpPr>
            <a:spLocks noChangeArrowheads="1"/>
          </p:cNvSpPr>
          <p:nvPr/>
        </p:nvSpPr>
        <p:spPr bwMode="auto">
          <a:xfrm>
            <a:off x="5732463" y="3429000"/>
            <a:ext cx="585787" cy="276225"/>
          </a:xfrm>
          <a:prstGeom prst="rect">
            <a:avLst/>
          </a:prstGeom>
          <a:noFill/>
          <a:ln w="12700">
            <a:noFill/>
            <a:miter lim="800000"/>
            <a:headEnd/>
            <a:tailEnd/>
          </a:ln>
        </p:spPr>
        <p:txBody>
          <a:bodyPr wrap="none">
            <a:spAutoFit/>
          </a:bodyPr>
          <a:lstStyle/>
          <a:p>
            <a:pPr algn="l" eaLnBrk="0" hangingPunct="0">
              <a:spcBef>
                <a:spcPct val="50000"/>
              </a:spcBef>
            </a:pPr>
            <a:r>
              <a:rPr lang="en-US" sz="1200" b="1">
                <a:latin typeface="Arial" charset="0"/>
              </a:rPr>
              <a:t>8 Mar</a:t>
            </a:r>
          </a:p>
        </p:txBody>
      </p:sp>
      <p:sp>
        <p:nvSpPr>
          <p:cNvPr id="16433" name="Line 52"/>
          <p:cNvSpPr>
            <a:spLocks noChangeShapeType="1"/>
          </p:cNvSpPr>
          <p:nvPr/>
        </p:nvSpPr>
        <p:spPr bwMode="auto">
          <a:xfrm flipV="1">
            <a:off x="5991225" y="2667000"/>
            <a:ext cx="0" cy="533400"/>
          </a:xfrm>
          <a:prstGeom prst="line">
            <a:avLst/>
          </a:prstGeom>
          <a:noFill/>
          <a:ln w="12700" cap="rnd">
            <a:solidFill>
              <a:schemeClr val="tx1"/>
            </a:solidFill>
            <a:prstDash val="sysDot"/>
            <a:round/>
            <a:headEnd/>
            <a:tailEnd/>
          </a:ln>
        </p:spPr>
        <p:txBody>
          <a:bodyPr/>
          <a:lstStyle/>
          <a:p>
            <a:endParaRPr lang="en-US"/>
          </a:p>
        </p:txBody>
      </p:sp>
      <p:sp>
        <p:nvSpPr>
          <p:cNvPr id="16434" name="Line 53"/>
          <p:cNvSpPr>
            <a:spLocks noChangeShapeType="1"/>
          </p:cNvSpPr>
          <p:nvPr/>
        </p:nvSpPr>
        <p:spPr bwMode="auto">
          <a:xfrm flipV="1">
            <a:off x="6007100" y="3200400"/>
            <a:ext cx="0" cy="228600"/>
          </a:xfrm>
          <a:prstGeom prst="line">
            <a:avLst/>
          </a:prstGeom>
          <a:noFill/>
          <a:ln w="12700">
            <a:solidFill>
              <a:schemeClr val="tx1"/>
            </a:solidFill>
            <a:round/>
            <a:headEnd/>
            <a:tailEnd type="triangle" w="med" len="med"/>
          </a:ln>
        </p:spPr>
        <p:txBody>
          <a:bodyPr/>
          <a:lstStyle/>
          <a:p>
            <a:endParaRPr lang="en-US"/>
          </a:p>
        </p:txBody>
      </p:sp>
      <p:sp>
        <p:nvSpPr>
          <p:cNvPr id="16435" name="Text Box 54"/>
          <p:cNvSpPr txBox="1">
            <a:spLocks noChangeArrowheads="1"/>
          </p:cNvSpPr>
          <p:nvPr/>
        </p:nvSpPr>
        <p:spPr bwMode="auto">
          <a:xfrm>
            <a:off x="7620000" y="3838575"/>
            <a:ext cx="1524000" cy="457200"/>
          </a:xfrm>
          <a:prstGeom prst="rect">
            <a:avLst/>
          </a:prstGeom>
          <a:noFill/>
          <a:ln w="12700">
            <a:noFill/>
            <a:miter lim="800000"/>
            <a:headEnd/>
            <a:tailEnd/>
          </a:ln>
        </p:spPr>
        <p:txBody>
          <a:bodyPr>
            <a:spAutoFit/>
          </a:bodyPr>
          <a:lstStyle/>
          <a:p>
            <a:pPr algn="l" eaLnBrk="0" hangingPunct="0"/>
            <a:r>
              <a:rPr lang="en-US" sz="1200" b="1">
                <a:latin typeface="Times New Roman" pitchFamily="18" charset="0"/>
              </a:rPr>
              <a:t>Selectees Report to College</a:t>
            </a:r>
          </a:p>
        </p:txBody>
      </p:sp>
      <p:sp>
        <p:nvSpPr>
          <p:cNvPr id="16436" name="Line 55"/>
          <p:cNvSpPr>
            <a:spLocks noChangeShapeType="1"/>
          </p:cNvSpPr>
          <p:nvPr/>
        </p:nvSpPr>
        <p:spPr bwMode="auto">
          <a:xfrm flipH="1" flipV="1">
            <a:off x="8429625" y="3541713"/>
            <a:ext cx="15875" cy="382587"/>
          </a:xfrm>
          <a:prstGeom prst="line">
            <a:avLst/>
          </a:prstGeom>
          <a:noFill/>
          <a:ln w="12700">
            <a:solidFill>
              <a:schemeClr val="tx1"/>
            </a:solidFill>
            <a:round/>
            <a:headEnd/>
            <a:tailEnd type="triangle" w="med" len="med"/>
          </a:ln>
        </p:spPr>
        <p:txBody>
          <a:bodyPr/>
          <a:lstStyle/>
          <a:p>
            <a:endParaRPr lang="en-US"/>
          </a:p>
        </p:txBody>
      </p:sp>
      <p:sp>
        <p:nvSpPr>
          <p:cNvPr id="16437" name="Rectangle 56"/>
          <p:cNvSpPr>
            <a:spLocks noChangeArrowheads="1"/>
          </p:cNvSpPr>
          <p:nvPr/>
        </p:nvSpPr>
        <p:spPr bwMode="auto">
          <a:xfrm>
            <a:off x="2057400" y="5715000"/>
            <a:ext cx="3505200" cy="730250"/>
          </a:xfrm>
          <a:prstGeom prst="rect">
            <a:avLst/>
          </a:prstGeom>
          <a:noFill/>
          <a:ln w="12700">
            <a:noFill/>
            <a:miter lim="800000"/>
            <a:headEnd/>
            <a:tailEnd/>
          </a:ln>
        </p:spPr>
        <p:txBody>
          <a:bodyPr>
            <a:spAutoFit/>
          </a:bodyPr>
          <a:lstStyle/>
          <a:p>
            <a:pPr algn="l" eaLnBrk="0" hangingPunct="0"/>
            <a:r>
              <a:rPr lang="en-US" sz="1400" b="1">
                <a:latin typeface="Arial" charset="0"/>
              </a:rPr>
              <a:t>Junior Year</a:t>
            </a:r>
          </a:p>
          <a:p>
            <a:pPr algn="l" eaLnBrk="0" hangingPunct="0"/>
            <a:endParaRPr lang="en-US" sz="1400" b="1">
              <a:latin typeface="Arial" charset="0"/>
            </a:endParaRPr>
          </a:p>
          <a:p>
            <a:pPr algn="l" eaLnBrk="0" hangingPunct="0"/>
            <a:r>
              <a:rPr lang="en-US" sz="1400" b="1">
                <a:latin typeface="Arial" charset="0"/>
              </a:rPr>
              <a:t>Summer following Junior Year</a:t>
            </a:r>
          </a:p>
        </p:txBody>
      </p:sp>
      <p:sp>
        <p:nvSpPr>
          <p:cNvPr id="16438" name="Rectangle 57"/>
          <p:cNvSpPr>
            <a:spLocks noChangeArrowheads="1"/>
          </p:cNvSpPr>
          <p:nvPr/>
        </p:nvSpPr>
        <p:spPr bwMode="auto">
          <a:xfrm>
            <a:off x="6096000" y="5638800"/>
            <a:ext cx="2895600" cy="773113"/>
          </a:xfrm>
          <a:prstGeom prst="rect">
            <a:avLst/>
          </a:prstGeom>
          <a:noFill/>
          <a:ln w="12700">
            <a:noFill/>
            <a:miter lim="800000"/>
            <a:headEnd/>
            <a:tailEnd/>
          </a:ln>
        </p:spPr>
        <p:txBody>
          <a:bodyPr>
            <a:spAutoFit/>
          </a:bodyPr>
          <a:lstStyle/>
          <a:p>
            <a:pPr algn="l" eaLnBrk="0" hangingPunct="0">
              <a:lnSpc>
                <a:spcPct val="135000"/>
              </a:lnSpc>
              <a:spcBef>
                <a:spcPct val="50000"/>
              </a:spcBef>
              <a:buClr>
                <a:srgbClr val="052EB1"/>
              </a:buClr>
              <a:buFont typeface="Monotype Sorts" pitchFamily="2" charset="2"/>
              <a:buNone/>
            </a:pPr>
            <a:r>
              <a:rPr lang="en-US" sz="1400" b="1">
                <a:latin typeface="Arial" charset="0"/>
              </a:rPr>
              <a:t>Senior Year</a:t>
            </a:r>
          </a:p>
          <a:p>
            <a:pPr algn="l" eaLnBrk="0" hangingPunct="0">
              <a:lnSpc>
                <a:spcPct val="135000"/>
              </a:lnSpc>
              <a:spcBef>
                <a:spcPct val="50000"/>
              </a:spcBef>
              <a:buClr>
                <a:srgbClr val="052EB1"/>
              </a:buClr>
              <a:buFont typeface="Monotype Sorts" pitchFamily="2" charset="2"/>
              <a:buNone/>
            </a:pPr>
            <a:r>
              <a:rPr lang="en-US" sz="1400" b="1">
                <a:latin typeface="Arial" charset="0"/>
              </a:rPr>
              <a:t>Summer following Senior Year</a:t>
            </a:r>
          </a:p>
        </p:txBody>
      </p:sp>
      <p:sp>
        <p:nvSpPr>
          <p:cNvPr id="16439" name="Line 58"/>
          <p:cNvSpPr>
            <a:spLocks noChangeShapeType="1"/>
          </p:cNvSpPr>
          <p:nvPr/>
        </p:nvSpPr>
        <p:spPr bwMode="auto">
          <a:xfrm>
            <a:off x="4972050" y="5181600"/>
            <a:ext cx="3124200" cy="0"/>
          </a:xfrm>
          <a:prstGeom prst="line">
            <a:avLst/>
          </a:prstGeom>
          <a:noFill/>
          <a:ln w="12700">
            <a:solidFill>
              <a:schemeClr val="tx1"/>
            </a:solidFill>
            <a:round/>
            <a:headEnd/>
            <a:tailEnd type="triangle" w="med" len="med"/>
          </a:ln>
        </p:spPr>
        <p:txBody>
          <a:bodyPr wrap="none" anchor="ctr"/>
          <a:lstStyle/>
          <a:p>
            <a:endParaRPr lang="en-US"/>
          </a:p>
        </p:txBody>
      </p:sp>
      <p:sp>
        <p:nvSpPr>
          <p:cNvPr id="16440" name="Rectangle 59"/>
          <p:cNvSpPr>
            <a:spLocks noChangeArrowheads="1"/>
          </p:cNvSpPr>
          <p:nvPr/>
        </p:nvSpPr>
        <p:spPr bwMode="auto">
          <a:xfrm>
            <a:off x="4124325" y="4903788"/>
            <a:ext cx="4195763" cy="271462"/>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Arial" charset="0"/>
              </a:rPr>
              <a:t>College Admission Decisions</a:t>
            </a:r>
          </a:p>
        </p:txBody>
      </p:sp>
      <p:sp>
        <p:nvSpPr>
          <p:cNvPr id="16441" name="Rectangle 60"/>
          <p:cNvSpPr>
            <a:spLocks noChangeArrowheads="1"/>
          </p:cNvSpPr>
          <p:nvPr/>
        </p:nvSpPr>
        <p:spPr bwMode="auto">
          <a:xfrm>
            <a:off x="1338263" y="5486400"/>
            <a:ext cx="7543800" cy="1066800"/>
          </a:xfrm>
          <a:prstGeom prst="rect">
            <a:avLst/>
          </a:prstGeom>
          <a:noFill/>
          <a:ln w="12700">
            <a:solidFill>
              <a:schemeClr val="tx1"/>
            </a:solidFill>
            <a:miter lim="800000"/>
            <a:headEnd/>
            <a:tailEnd/>
          </a:ln>
        </p:spPr>
        <p:txBody>
          <a:bodyPr wrap="none" anchor="ctr"/>
          <a:lstStyle/>
          <a:p>
            <a:endParaRPr lang="en-US"/>
          </a:p>
        </p:txBody>
      </p:sp>
      <p:sp>
        <p:nvSpPr>
          <p:cNvPr id="16442" name="Rectangle 14"/>
          <p:cNvSpPr>
            <a:spLocks noChangeArrowheads="1"/>
          </p:cNvSpPr>
          <p:nvPr/>
        </p:nvSpPr>
        <p:spPr bwMode="auto">
          <a:xfrm>
            <a:off x="5580063" y="3856038"/>
            <a:ext cx="1828800" cy="274637"/>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1200" b="1">
                <a:latin typeface="Times New Roman" pitchFamily="18" charset="0"/>
              </a:rPr>
              <a:t>Last Selection  Board</a:t>
            </a:r>
          </a:p>
        </p:txBody>
      </p:sp>
      <p:sp>
        <p:nvSpPr>
          <p:cNvPr id="16443" name="Line 41"/>
          <p:cNvSpPr>
            <a:spLocks noChangeShapeType="1"/>
          </p:cNvSpPr>
          <p:nvPr/>
        </p:nvSpPr>
        <p:spPr bwMode="auto">
          <a:xfrm flipV="1">
            <a:off x="6602413" y="3217863"/>
            <a:ext cx="1587" cy="688975"/>
          </a:xfrm>
          <a:prstGeom prst="line">
            <a:avLst/>
          </a:prstGeom>
          <a:noFill/>
          <a:ln w="12700">
            <a:solidFill>
              <a:schemeClr val="tx1"/>
            </a:solidFill>
            <a:round/>
            <a:headEnd/>
            <a:tailEnd type="triangle" w="med" len="med"/>
          </a:ln>
        </p:spPr>
        <p:txBody>
          <a:bodyPr/>
          <a:lstStyle/>
          <a:p>
            <a:endParaRPr lang="en-US"/>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0" y="0"/>
            <a:ext cx="7837488" cy="1143000"/>
          </a:xfrm>
          <a:noFill/>
        </p:spPr>
        <p:txBody>
          <a:bodyPr/>
          <a:lstStyle/>
          <a:p>
            <a:pPr eaLnBrk="1" hangingPunct="1"/>
            <a:r>
              <a:rPr lang="en-US" smtClean="0"/>
              <a:t>Application Process</a:t>
            </a:r>
            <a:br>
              <a:rPr lang="en-US" smtClean="0"/>
            </a:br>
            <a:r>
              <a:rPr lang="en-US" smtClean="0"/>
              <a:t>	</a:t>
            </a:r>
            <a:r>
              <a:rPr lang="en-US" sz="3200" smtClean="0"/>
              <a:t>Applicant Actions</a:t>
            </a:r>
          </a:p>
        </p:txBody>
      </p:sp>
      <p:sp>
        <p:nvSpPr>
          <p:cNvPr id="17412" name="Rectangle 3"/>
          <p:cNvSpPr>
            <a:spLocks noGrp="1" noChangeArrowheads="1"/>
          </p:cNvSpPr>
          <p:nvPr>
            <p:ph type="body" idx="1"/>
          </p:nvPr>
        </p:nvSpPr>
        <p:spPr>
          <a:xfrm>
            <a:off x="652463" y="1377950"/>
            <a:ext cx="7839075" cy="5232400"/>
          </a:xfrm>
          <a:noFill/>
        </p:spPr>
        <p:txBody>
          <a:bodyPr/>
          <a:lstStyle/>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Goes on-line completes and submits electronic application</a:t>
            </a:r>
          </a:p>
          <a:p>
            <a:pPr marL="822960" lvl="1" indent="-347472" defTabSz="966788" eaLnBrk="1" hangingPunct="1">
              <a:lnSpc>
                <a:spcPct val="80000"/>
              </a:lnSpc>
              <a:buFont typeface="Arial" pitchFamily="34" charset="0"/>
              <a:buChar char="•"/>
            </a:pPr>
            <a:r>
              <a:rPr lang="en-US" sz="1800" dirty="0" smtClean="0">
                <a:hlinkClick r:id="rId3"/>
              </a:rPr>
              <a:t>https</a:t>
            </a:r>
            <a:r>
              <a:rPr lang="en-US" sz="1800" dirty="0">
                <a:hlinkClick r:id="rId3"/>
              </a:rPr>
              <a:t>://www.nrotc.navy.mil</a:t>
            </a:r>
            <a:endParaRPr lang="en-US" sz="1700" dirty="0" smtClean="0">
              <a:solidFill>
                <a:schemeClr val="tx2"/>
              </a:solidFill>
              <a:latin typeface="Times New Roman" pitchFamily="18" charset="0"/>
            </a:endParaRPr>
          </a:p>
          <a:p>
            <a:pPr marL="825500" lvl="1" indent="-342900" defTabSz="966788" eaLnBrk="1" hangingPunct="1">
              <a:lnSpc>
                <a:spcPct val="80000"/>
              </a:lnSpc>
              <a:buFont typeface="Arial" pitchFamily="34" charset="0"/>
              <a:buChar char="•"/>
            </a:pPr>
            <a:r>
              <a:rPr lang="en-US" sz="1900" dirty="0" smtClean="0">
                <a:solidFill>
                  <a:schemeClr val="tx2"/>
                </a:solidFill>
                <a:latin typeface="Times New Roman" pitchFamily="18" charset="0"/>
              </a:rPr>
              <a:t>Electronic application includes:</a:t>
            </a:r>
          </a:p>
          <a:p>
            <a:pPr marL="1252538" lvl="2" indent="-285750" defTabSz="966788" eaLnBrk="1" hangingPunct="1">
              <a:lnSpc>
                <a:spcPct val="80000"/>
              </a:lnSpc>
              <a:buFont typeface="Arial" pitchFamily="34" charset="0"/>
              <a:buChar char="•"/>
            </a:pPr>
            <a:r>
              <a:rPr lang="en-US" sz="1700" dirty="0" smtClean="0">
                <a:solidFill>
                  <a:schemeClr val="tx2"/>
                </a:solidFill>
                <a:latin typeface="Times New Roman" pitchFamily="18" charset="0"/>
              </a:rPr>
              <a:t>Personal data</a:t>
            </a:r>
          </a:p>
          <a:p>
            <a:pPr marL="1252538" lvl="2" indent="-285750" defTabSz="966788" eaLnBrk="1" hangingPunct="1">
              <a:lnSpc>
                <a:spcPct val="80000"/>
              </a:lnSpc>
              <a:buFont typeface="Arial" pitchFamily="34" charset="0"/>
              <a:buChar char="•"/>
            </a:pPr>
            <a:r>
              <a:rPr lang="en-US" sz="1700" dirty="0" smtClean="0">
                <a:solidFill>
                  <a:schemeClr val="tx2"/>
                </a:solidFill>
                <a:latin typeface="Times New Roman" pitchFamily="18" charset="0"/>
              </a:rPr>
              <a:t>Activities (athletic and non-athletic)</a:t>
            </a:r>
          </a:p>
          <a:p>
            <a:pPr marL="1252538" lvl="2" indent="-285750" defTabSz="966788" eaLnBrk="1" hangingPunct="1">
              <a:lnSpc>
                <a:spcPct val="80000"/>
              </a:lnSpc>
              <a:buFont typeface="Arial" pitchFamily="34" charset="0"/>
              <a:buChar char="•"/>
            </a:pPr>
            <a:r>
              <a:rPr lang="en-US" sz="1700" dirty="0" smtClean="0">
                <a:solidFill>
                  <a:schemeClr val="tx2"/>
                </a:solidFill>
                <a:latin typeface="Times New Roman" pitchFamily="18" charset="0"/>
              </a:rPr>
              <a:t>Essay questions</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Provides names and school addresses of 2 teachers</a:t>
            </a:r>
          </a:p>
          <a:p>
            <a:pPr marL="825500" lvl="1" indent="-342900" defTabSz="966788" eaLnBrk="1" hangingPunct="1">
              <a:lnSpc>
                <a:spcPct val="80000"/>
              </a:lnSpc>
              <a:buFont typeface="Arial" pitchFamily="34" charset="0"/>
              <a:buChar char="•"/>
            </a:pPr>
            <a:r>
              <a:rPr lang="en-US" sz="1900" dirty="0" smtClean="0">
                <a:solidFill>
                  <a:schemeClr val="tx2"/>
                </a:solidFill>
                <a:latin typeface="Times New Roman" pitchFamily="18" charset="0"/>
              </a:rPr>
              <a:t>Math and Other for Navy Option</a:t>
            </a:r>
          </a:p>
          <a:p>
            <a:pPr marL="825500" lvl="1" indent="-342900" defTabSz="966788" eaLnBrk="1" hangingPunct="1">
              <a:lnSpc>
                <a:spcPct val="80000"/>
              </a:lnSpc>
              <a:buFont typeface="Arial" pitchFamily="34" charset="0"/>
              <a:buChar char="•"/>
            </a:pPr>
            <a:r>
              <a:rPr lang="en-US" sz="1900" dirty="0" smtClean="0">
                <a:solidFill>
                  <a:schemeClr val="tx2"/>
                </a:solidFill>
                <a:latin typeface="Times New Roman" pitchFamily="18" charset="0"/>
              </a:rPr>
              <a:t>Science and Other for Nurse Option</a:t>
            </a:r>
          </a:p>
          <a:p>
            <a:pPr marL="825500" lvl="1" indent="-342900" defTabSz="966788" eaLnBrk="1" hangingPunct="1">
              <a:lnSpc>
                <a:spcPct val="80000"/>
              </a:lnSpc>
              <a:buFont typeface="Arial" pitchFamily="34" charset="0"/>
              <a:buChar char="•"/>
            </a:pPr>
            <a:r>
              <a:rPr lang="en-US" sz="1900" dirty="0" smtClean="0">
                <a:solidFill>
                  <a:schemeClr val="tx2"/>
                </a:solidFill>
                <a:latin typeface="Times New Roman" pitchFamily="18" charset="0"/>
              </a:rPr>
              <a:t>“Other” any teacher, counselor, coach or employer </a:t>
            </a:r>
          </a:p>
          <a:p>
            <a:pPr marL="825500" lvl="1" indent="-342900" defTabSz="966788" eaLnBrk="1" hangingPunct="1">
              <a:lnSpc>
                <a:spcPct val="80000"/>
              </a:lnSpc>
              <a:buFont typeface="Arial" pitchFamily="34" charset="0"/>
              <a:buChar char="•"/>
            </a:pPr>
            <a:r>
              <a:rPr lang="en-US" sz="2100" dirty="0" smtClean="0">
                <a:solidFill>
                  <a:schemeClr val="tx2"/>
                </a:solidFill>
                <a:latin typeface="Times New Roman" pitchFamily="18" charset="0"/>
              </a:rPr>
              <a:t>Releases SAT/ACT test scores to the appropriate code (0656)</a:t>
            </a:r>
            <a:endParaRPr lang="en-US" sz="2000" dirty="0" smtClean="0"/>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Completes additional forms and actions as requested by recruiter</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Should follow-up on progress of application</a:t>
            </a:r>
          </a:p>
          <a:p>
            <a:pPr marL="361950" indent="-361950" defTabSz="966788" eaLnBrk="1" hangingPunct="1">
              <a:lnSpc>
                <a:spcPct val="80000"/>
              </a:lnSpc>
            </a:pPr>
            <a:endParaRPr lang="en-US" sz="2100" dirty="0" smtClean="0">
              <a:solidFill>
                <a:schemeClr val="bg2"/>
              </a:solidFill>
              <a:latin typeface="Times New Roman" pitchFamily="18" charset="0"/>
            </a:endParaRPr>
          </a:p>
        </p:txBody>
      </p:sp>
    </p:spTree>
  </p:cSld>
  <p:clrMapOvr>
    <a:masterClrMapping/>
  </p:clrMapOvr>
  <p:transition advClick="0">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0" y="0"/>
            <a:ext cx="7837488" cy="1143000"/>
          </a:xfrm>
          <a:noFill/>
        </p:spPr>
        <p:txBody>
          <a:bodyPr/>
          <a:lstStyle/>
          <a:p>
            <a:pPr eaLnBrk="1" hangingPunct="1"/>
            <a:r>
              <a:rPr lang="en-US" smtClean="0"/>
              <a:t>Application Process</a:t>
            </a:r>
            <a:br>
              <a:rPr lang="en-US" smtClean="0"/>
            </a:br>
            <a:r>
              <a:rPr lang="en-US" smtClean="0"/>
              <a:t>	</a:t>
            </a:r>
            <a:r>
              <a:rPr lang="en-US" sz="3200" smtClean="0"/>
              <a:t>Recruiter Actions</a:t>
            </a:r>
          </a:p>
        </p:txBody>
      </p:sp>
      <p:sp>
        <p:nvSpPr>
          <p:cNvPr id="18436" name="Rectangle 3"/>
          <p:cNvSpPr>
            <a:spLocks noGrp="1" noChangeArrowheads="1"/>
          </p:cNvSpPr>
          <p:nvPr>
            <p:ph type="body" idx="1"/>
          </p:nvPr>
        </p:nvSpPr>
        <p:spPr>
          <a:xfrm>
            <a:off x="652463" y="1630363"/>
            <a:ext cx="7839075" cy="4441825"/>
          </a:xfrm>
          <a:noFill/>
        </p:spPr>
        <p:txBody>
          <a:bodyPr/>
          <a:lstStyle/>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Goes on-line to review list of new applications</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Contacts applicant</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Determines if applicant has qualifying test scores/Rank in Class (RIC)</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Arranges for an Officer Interview</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Coordinates with Teachers/Counselor to complete the evaluations and get transcripts</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Ensures applicant signs SOU/ Drug / Debarment statements</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Forwards all paper portions of the application by mail to OD2</a:t>
            </a:r>
          </a:p>
          <a:p>
            <a:pPr defTabSz="966788" eaLnBrk="1" hangingPunct="1">
              <a:lnSpc>
                <a:spcPct val="80000"/>
              </a:lnSpc>
              <a:buFont typeface="Arial" pitchFamily="34" charset="0"/>
              <a:buChar char="•"/>
            </a:pPr>
            <a:r>
              <a:rPr lang="en-US" sz="2100" dirty="0" smtClean="0">
                <a:solidFill>
                  <a:schemeClr val="tx2"/>
                </a:solidFill>
                <a:latin typeface="Times New Roman" pitchFamily="18" charset="0"/>
              </a:rPr>
              <a:t>Forwards electronic portions of the application by computer to CNRC</a:t>
            </a:r>
          </a:p>
          <a:p>
            <a:pPr defTabSz="966788" eaLnBrk="1" hangingPunct="1">
              <a:lnSpc>
                <a:spcPct val="80000"/>
              </a:lnSpc>
              <a:buFont typeface="Arial" pitchFamily="34" charset="0"/>
              <a:buChar char="•"/>
            </a:pPr>
            <a:r>
              <a:rPr lang="en-US" sz="2100" u="sng" dirty="0" smtClean="0">
                <a:solidFill>
                  <a:schemeClr val="tx2"/>
                </a:solidFill>
                <a:latin typeface="Times New Roman" pitchFamily="18" charset="0"/>
              </a:rPr>
              <a:t>For ISRs, paper and electronic portions of the application are forwarded to CNRC</a:t>
            </a:r>
          </a:p>
        </p:txBody>
      </p:sp>
    </p:spTree>
  </p:cSld>
  <p:clrMapOvr>
    <a:masterClrMapping/>
  </p:clrMapOvr>
  <p:transition advClick="0">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92100" y="171450"/>
            <a:ext cx="5626100" cy="839788"/>
          </a:xfrm>
          <a:noFill/>
        </p:spPr>
        <p:txBody>
          <a:bodyPr/>
          <a:lstStyle/>
          <a:p>
            <a:pPr eaLnBrk="1" hangingPunct="1"/>
            <a:r>
              <a:rPr lang="en-US" smtClean="0"/>
              <a:t>Application Process</a:t>
            </a:r>
            <a:br>
              <a:rPr lang="en-US" smtClean="0"/>
            </a:br>
            <a:r>
              <a:rPr lang="en-US" smtClean="0"/>
              <a:t>	</a:t>
            </a:r>
            <a:r>
              <a:rPr lang="en-US" sz="3200" smtClean="0"/>
              <a:t>Remaining Actions</a:t>
            </a:r>
          </a:p>
        </p:txBody>
      </p:sp>
      <p:sp>
        <p:nvSpPr>
          <p:cNvPr id="19460" name="Rectangle 3"/>
          <p:cNvSpPr>
            <a:spLocks noGrp="1" noChangeArrowheads="1"/>
          </p:cNvSpPr>
          <p:nvPr>
            <p:ph type="body" idx="1"/>
          </p:nvPr>
        </p:nvSpPr>
        <p:spPr>
          <a:xfrm>
            <a:off x="231775" y="1550987"/>
            <a:ext cx="8702675" cy="5100069"/>
          </a:xfrm>
          <a:noFill/>
        </p:spPr>
        <p:txBody>
          <a:bodyPr/>
          <a:lstStyle/>
          <a:p>
            <a:pPr eaLnBrk="1" hangingPunct="1">
              <a:buFont typeface="Arial" pitchFamily="34" charset="0"/>
              <a:buChar char="•"/>
            </a:pPr>
            <a:r>
              <a:rPr lang="en-US" sz="2800" dirty="0" smtClean="0"/>
              <a:t>CNRC releases electronic portion of application to NSTC OD</a:t>
            </a:r>
          </a:p>
          <a:p>
            <a:pPr eaLnBrk="1" hangingPunct="1">
              <a:buFont typeface="Arial" pitchFamily="34" charset="0"/>
              <a:buChar char="•"/>
            </a:pPr>
            <a:r>
              <a:rPr lang="en-US" sz="2800" dirty="0" smtClean="0"/>
              <a:t>NSTC OD consolidates hard-copy and electrons, reviews, QCs and prepares for board (CNSB)</a:t>
            </a:r>
          </a:p>
          <a:p>
            <a:pPr eaLnBrk="1" hangingPunct="1">
              <a:buFont typeface="Arial" pitchFamily="34" charset="0"/>
              <a:buChar char="•"/>
            </a:pPr>
            <a:r>
              <a:rPr lang="en-US" sz="2800" dirty="0" smtClean="0"/>
              <a:t>Boards are held from Aug to Apr.</a:t>
            </a:r>
          </a:p>
          <a:p>
            <a:pPr eaLnBrk="1" hangingPunct="1">
              <a:buFont typeface="Arial" pitchFamily="34" charset="0"/>
              <a:buChar char="•"/>
            </a:pPr>
            <a:r>
              <a:rPr lang="en-US" sz="2800" dirty="0" smtClean="0"/>
              <a:t>Results will be posted to the Web-site after approval of board results (usually within 2 weeks).</a:t>
            </a:r>
          </a:p>
          <a:p>
            <a:pPr eaLnBrk="1" hangingPunct="1">
              <a:buFont typeface="Arial" pitchFamily="34" charset="0"/>
              <a:buChar char="•"/>
            </a:pPr>
            <a:r>
              <a:rPr lang="en-US" sz="2800" dirty="0" smtClean="0">
                <a:solidFill>
                  <a:schemeClr val="tx2"/>
                </a:solidFill>
              </a:rPr>
              <a:t>Once an application has been submitted to NSTC – any changes must be sent directly to NSTC</a:t>
            </a:r>
          </a:p>
          <a:p>
            <a:pPr lvl="1" eaLnBrk="1" hangingPunct="1">
              <a:buFont typeface="Arial" pitchFamily="34" charset="0"/>
              <a:buChar char="•"/>
            </a:pPr>
            <a:r>
              <a:rPr lang="en-US" sz="2400" dirty="0" smtClean="0">
                <a:solidFill>
                  <a:schemeClr val="tx2"/>
                </a:solidFill>
              </a:rPr>
              <a:t>Request </a:t>
            </a:r>
            <a:r>
              <a:rPr lang="en-US" sz="2400" u="sng" dirty="0" smtClean="0">
                <a:solidFill>
                  <a:schemeClr val="tx2"/>
                </a:solidFill>
              </a:rPr>
              <a:t>must</a:t>
            </a:r>
            <a:r>
              <a:rPr lang="en-US" sz="2400" dirty="0" smtClean="0">
                <a:solidFill>
                  <a:schemeClr val="tx2"/>
                </a:solidFill>
              </a:rPr>
              <a:t> come from applicant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026"/>
          <p:cNvSpPr>
            <a:spLocks noGrp="1" noChangeArrowheads="1"/>
          </p:cNvSpPr>
          <p:nvPr>
            <p:ph type="title"/>
          </p:nvPr>
        </p:nvSpPr>
        <p:spPr>
          <a:xfrm>
            <a:off x="0" y="0"/>
            <a:ext cx="7837488" cy="1143000"/>
          </a:xfrm>
          <a:noFill/>
        </p:spPr>
        <p:txBody>
          <a:bodyPr/>
          <a:lstStyle/>
          <a:p>
            <a:pPr eaLnBrk="1" hangingPunct="1"/>
            <a:r>
              <a:rPr lang="en-US" sz="3200" dirty="0" smtClean="0"/>
              <a:t>Scholarship Selection </a:t>
            </a:r>
            <a:br>
              <a:rPr lang="en-US" sz="3200" dirty="0" smtClean="0"/>
            </a:br>
            <a:r>
              <a:rPr lang="en-US" sz="3200" dirty="0" smtClean="0"/>
              <a:t>Notification Process</a:t>
            </a:r>
          </a:p>
        </p:txBody>
      </p:sp>
      <p:sp>
        <p:nvSpPr>
          <p:cNvPr id="20484" name="Rectangle 1027"/>
          <p:cNvSpPr>
            <a:spLocks noGrp="1" noChangeArrowheads="1"/>
          </p:cNvSpPr>
          <p:nvPr>
            <p:ph type="body" idx="1"/>
          </p:nvPr>
        </p:nvSpPr>
        <p:spPr>
          <a:xfrm>
            <a:off x="374650" y="1733550"/>
            <a:ext cx="8355013" cy="4441825"/>
          </a:xfrm>
          <a:noFill/>
        </p:spPr>
        <p:txBody>
          <a:bodyPr/>
          <a:lstStyle/>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“Select scores” are set and then decreased throughout the year</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Many students go into “hold” status</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When website closes:</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No additional/update info is accepted</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First “non-selects” announced</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Applicants are kept informed through the website</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Selects must be:</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Found physically qualified</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Admitted to assigned school</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Some school changes are possible but not guaranteed</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Based on available quotas</a:t>
            </a:r>
          </a:p>
        </p:txBody>
      </p:sp>
    </p:spTree>
  </p:cSld>
  <p:clrMapOvr>
    <a:masterClrMapping/>
  </p:clrMapOvr>
  <p:transition advClick="0">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309563" y="276225"/>
            <a:ext cx="7839075" cy="1143000"/>
          </a:xfrm>
          <a:noFill/>
        </p:spPr>
        <p:txBody>
          <a:bodyPr lIns="90480" tIns="44446" rIns="90480" bIns="44446"/>
          <a:lstStyle/>
          <a:p>
            <a:pPr eaLnBrk="1" hangingPunct="1"/>
            <a:r>
              <a:rPr lang="en-US" smtClean="0"/>
              <a:t>Placement</a:t>
            </a:r>
          </a:p>
        </p:txBody>
      </p:sp>
      <p:sp>
        <p:nvSpPr>
          <p:cNvPr id="21508" name="Rectangle 3"/>
          <p:cNvSpPr>
            <a:spLocks noChangeArrowheads="1"/>
          </p:cNvSpPr>
          <p:nvPr/>
        </p:nvSpPr>
        <p:spPr bwMode="auto">
          <a:xfrm>
            <a:off x="428625" y="1597025"/>
            <a:ext cx="8266113" cy="4891088"/>
          </a:xfrm>
          <a:prstGeom prst="rect">
            <a:avLst/>
          </a:prstGeom>
          <a:noFill/>
          <a:ln w="12700">
            <a:noFill/>
            <a:miter lim="800000"/>
            <a:headEnd/>
            <a:tailEnd/>
          </a:ln>
        </p:spPr>
        <p:txBody>
          <a:bodyPr lIns="90480" tIns="44446" rIns="90480" bIns="44446">
            <a:spAutoFit/>
          </a:bodyPr>
          <a:lstStyle/>
          <a:p>
            <a:pPr marL="342900" indent="-342900" algn="l" eaLnBrk="0" hangingPunct="0">
              <a:buClr>
                <a:srgbClr val="FF0000"/>
              </a:buClr>
              <a:buFont typeface="Arial" pitchFamily="34" charset="0"/>
              <a:buChar char="•"/>
            </a:pPr>
            <a:r>
              <a:rPr lang="en-US" sz="2400" b="1" dirty="0" smtClean="0">
                <a:solidFill>
                  <a:schemeClr val="tx2"/>
                </a:solidFill>
                <a:latin typeface="Times New Roman" pitchFamily="18" charset="0"/>
              </a:rPr>
              <a:t>Each </a:t>
            </a:r>
            <a:r>
              <a:rPr lang="en-US" sz="2400" b="1" dirty="0">
                <a:solidFill>
                  <a:schemeClr val="tx2"/>
                </a:solidFill>
                <a:latin typeface="Times New Roman" pitchFamily="18" charset="0"/>
              </a:rPr>
              <a:t>NROTC Unit has a scholarship cap</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Navy &amp; Marine</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In-state and Out-of-State</a:t>
            </a:r>
          </a:p>
          <a:p>
            <a:pPr marL="342900" indent="-342900" algn="l" eaLnBrk="0" hangingPunct="0">
              <a:buClr>
                <a:srgbClr val="FF0000"/>
              </a:buClr>
              <a:buFont typeface="Arial" pitchFamily="34" charset="0"/>
              <a:buChar char="•"/>
            </a:pPr>
            <a:r>
              <a:rPr lang="en-US" sz="2400" b="1" dirty="0" smtClean="0">
                <a:solidFill>
                  <a:schemeClr val="tx2"/>
                </a:solidFill>
                <a:latin typeface="Times New Roman" pitchFamily="18" charset="0"/>
              </a:rPr>
              <a:t>Initial </a:t>
            </a:r>
            <a:r>
              <a:rPr lang="en-US" sz="2400" b="1" dirty="0">
                <a:solidFill>
                  <a:schemeClr val="tx2"/>
                </a:solidFill>
                <a:latin typeface="Times New Roman" pitchFamily="18" charset="0"/>
              </a:rPr>
              <a:t>placement is done by OD based on:</a:t>
            </a:r>
          </a:p>
          <a:p>
            <a:pPr marL="800100" lvl="1" indent="-342900" algn="l" eaLnBrk="0" hangingPunct="0">
              <a:buClr>
                <a:srgbClr val="FF0000"/>
              </a:buClr>
              <a:buFont typeface="Arial" pitchFamily="34" charset="0"/>
              <a:buChar char="•"/>
            </a:pPr>
            <a:r>
              <a:rPr lang="en-US" sz="2400" b="1" dirty="0">
                <a:solidFill>
                  <a:schemeClr val="tx2"/>
                </a:solidFill>
                <a:latin typeface="Times New Roman" pitchFamily="18" charset="0"/>
              </a:rPr>
              <a:t> </a:t>
            </a:r>
            <a:r>
              <a:rPr lang="en-US" sz="2000" b="1" dirty="0">
                <a:solidFill>
                  <a:schemeClr val="tx2"/>
                </a:solidFill>
                <a:latin typeface="Times New Roman" pitchFamily="18" charset="0"/>
              </a:rPr>
              <a:t>Individual’s preferences</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 Quotas available.</a:t>
            </a:r>
            <a:r>
              <a:rPr lang="en-US" sz="2400" b="1" dirty="0">
                <a:solidFill>
                  <a:schemeClr val="tx2"/>
                </a:solidFill>
                <a:latin typeface="Times New Roman" pitchFamily="18" charset="0"/>
              </a:rPr>
              <a:t> </a:t>
            </a:r>
          </a:p>
          <a:p>
            <a:pPr marL="342900" indent="-342900" algn="l" eaLnBrk="0" hangingPunct="0">
              <a:buClr>
                <a:srgbClr val="FF0000"/>
              </a:buClr>
              <a:buFont typeface="Arial" pitchFamily="34" charset="0"/>
              <a:buChar char="•"/>
            </a:pPr>
            <a:r>
              <a:rPr lang="en-US" sz="2400" b="1" dirty="0" smtClean="0">
                <a:solidFill>
                  <a:schemeClr val="tx2"/>
                </a:solidFill>
                <a:latin typeface="Times New Roman" pitchFamily="18" charset="0"/>
              </a:rPr>
              <a:t>First </a:t>
            </a:r>
            <a:r>
              <a:rPr lang="en-US" sz="2400" b="1" dirty="0">
                <a:solidFill>
                  <a:schemeClr val="tx2"/>
                </a:solidFill>
                <a:latin typeface="Times New Roman" pitchFamily="18" charset="0"/>
              </a:rPr>
              <a:t>Choice school is not guaranteed!!!</a:t>
            </a:r>
          </a:p>
          <a:p>
            <a:pPr marL="342900" indent="-342900" algn="l" eaLnBrk="0" hangingPunct="0">
              <a:buClr>
                <a:srgbClr val="FF0000"/>
              </a:buClr>
              <a:buFont typeface="Arial" pitchFamily="34" charset="0"/>
              <a:buChar char="•"/>
            </a:pPr>
            <a:r>
              <a:rPr lang="en-US" sz="2400" b="1" dirty="0">
                <a:solidFill>
                  <a:schemeClr val="tx2"/>
                </a:solidFill>
                <a:latin typeface="Times New Roman" pitchFamily="18" charset="0"/>
              </a:rPr>
              <a:t>If a unit is full – can be placed on the wait list.</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Need written request </a:t>
            </a:r>
            <a:r>
              <a:rPr lang="en-US" sz="2000" b="1" u="sng" dirty="0">
                <a:solidFill>
                  <a:schemeClr val="tx2"/>
                </a:solidFill>
                <a:latin typeface="Times New Roman" pitchFamily="18" charset="0"/>
              </a:rPr>
              <a:t>from applicant</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Limited to 3 wait lists</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Wait list is limited to 25</a:t>
            </a:r>
          </a:p>
          <a:p>
            <a:pPr marL="342900" indent="-342900" algn="l" eaLnBrk="0" hangingPunct="0">
              <a:buClr>
                <a:srgbClr val="FF0000"/>
              </a:buClr>
              <a:buFont typeface="Arial" pitchFamily="34" charset="0"/>
              <a:buChar char="•"/>
            </a:pPr>
            <a:r>
              <a:rPr lang="en-US" sz="2400" b="1" dirty="0">
                <a:solidFill>
                  <a:schemeClr val="tx2"/>
                </a:solidFill>
                <a:latin typeface="Times New Roman" pitchFamily="18" charset="0"/>
              </a:rPr>
              <a:t>Recipients may transfer scholarship to another school </a:t>
            </a:r>
            <a:r>
              <a:rPr lang="en-US" sz="2400" b="1" u="sng" dirty="0">
                <a:solidFill>
                  <a:schemeClr val="tx2"/>
                </a:solidFill>
                <a:latin typeface="Times New Roman" pitchFamily="18" charset="0"/>
              </a:rPr>
              <a:t>if</a:t>
            </a:r>
            <a:r>
              <a:rPr lang="en-US" sz="2400" b="1" dirty="0">
                <a:solidFill>
                  <a:schemeClr val="tx2"/>
                </a:solidFill>
                <a:latin typeface="Times New Roman" pitchFamily="18" charset="0"/>
              </a:rPr>
              <a:t> a quota is available.  </a:t>
            </a:r>
          </a:p>
          <a:p>
            <a:pPr marL="800100" lvl="1" indent="-342900" algn="l" eaLnBrk="0" hangingPunct="0">
              <a:buClr>
                <a:srgbClr val="FF0000"/>
              </a:buClr>
              <a:buFont typeface="Arial" pitchFamily="34" charset="0"/>
              <a:buChar char="•"/>
            </a:pPr>
            <a:r>
              <a:rPr lang="en-US" sz="2000" b="1" dirty="0">
                <a:solidFill>
                  <a:schemeClr val="tx2"/>
                </a:solidFill>
                <a:latin typeface="Times New Roman" pitchFamily="18" charset="0"/>
              </a:rPr>
              <a:t>Transfer requests </a:t>
            </a:r>
            <a:r>
              <a:rPr lang="en-US" sz="2000" b="1" dirty="0" smtClean="0">
                <a:solidFill>
                  <a:schemeClr val="tx2"/>
                </a:solidFill>
                <a:latin typeface="Times New Roman" pitchFamily="18" charset="0"/>
              </a:rPr>
              <a:t>must be </a:t>
            </a:r>
            <a:r>
              <a:rPr lang="en-US" sz="2000" b="1" u="sng" dirty="0" smtClean="0">
                <a:solidFill>
                  <a:schemeClr val="tx2"/>
                </a:solidFill>
                <a:latin typeface="Times New Roman" pitchFamily="18" charset="0"/>
              </a:rPr>
              <a:t>from applicant</a:t>
            </a:r>
            <a:r>
              <a:rPr lang="en-US" sz="2000" b="1" dirty="0" smtClean="0">
                <a:solidFill>
                  <a:schemeClr val="tx2"/>
                </a:solidFill>
                <a:latin typeface="Times New Roman" pitchFamily="18" charset="0"/>
              </a:rPr>
              <a:t> and are </a:t>
            </a:r>
            <a:r>
              <a:rPr lang="en-US" sz="2000" b="1" u="sng" dirty="0">
                <a:solidFill>
                  <a:schemeClr val="tx2"/>
                </a:solidFill>
                <a:latin typeface="Times New Roman" pitchFamily="18" charset="0"/>
              </a:rPr>
              <a:t>not</a:t>
            </a:r>
            <a:r>
              <a:rPr lang="en-US" sz="2000" b="1" dirty="0">
                <a:solidFill>
                  <a:schemeClr val="tx2"/>
                </a:solidFill>
                <a:latin typeface="Times New Roman" pitchFamily="18" charset="0"/>
              </a:rPr>
              <a:t> guaranteed</a:t>
            </a:r>
          </a:p>
        </p:txBody>
      </p:sp>
    </p:spTree>
  </p:cSld>
  <p:clrMapOvr>
    <a:masterClrMapping/>
  </p:clrMapOvr>
  <p:transition>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026"/>
          <p:cNvSpPr>
            <a:spLocks noGrp="1" noChangeArrowheads="1"/>
          </p:cNvSpPr>
          <p:nvPr>
            <p:ph type="title"/>
          </p:nvPr>
        </p:nvSpPr>
        <p:spPr>
          <a:xfrm>
            <a:off x="0" y="0"/>
            <a:ext cx="7837488" cy="1143000"/>
          </a:xfrm>
          <a:noFill/>
        </p:spPr>
        <p:txBody>
          <a:bodyPr/>
          <a:lstStyle/>
          <a:p>
            <a:pPr eaLnBrk="1" hangingPunct="1"/>
            <a:r>
              <a:rPr lang="en-US" sz="3200" smtClean="0"/>
              <a:t>Medical</a:t>
            </a:r>
          </a:p>
        </p:txBody>
      </p:sp>
      <p:sp>
        <p:nvSpPr>
          <p:cNvPr id="22532" name="Rectangle 1027"/>
          <p:cNvSpPr>
            <a:spLocks noGrp="1" noChangeArrowheads="1"/>
          </p:cNvSpPr>
          <p:nvPr>
            <p:ph type="body" idx="1"/>
          </p:nvPr>
        </p:nvSpPr>
        <p:spPr>
          <a:xfrm>
            <a:off x="341313" y="1633538"/>
            <a:ext cx="8355012" cy="4441825"/>
          </a:xfrm>
          <a:noFill/>
        </p:spPr>
        <p:txBody>
          <a:bodyPr/>
          <a:lstStyle/>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Once selected, DODMERB is notified that applicant needs a physical</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DODMERB notifies Concorde</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Concorde contacts applicant and schedules physical</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DODMERB may PQ or NPQ</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If NPQ, BUMED may recommend waiver</a:t>
            </a:r>
          </a:p>
          <a:p>
            <a:pPr marL="1050925" lvl="2" indent="-361950" defTabSz="966788" eaLnBrk="1" hangingPunct="1">
              <a:lnSpc>
                <a:spcPct val="80000"/>
              </a:lnSpc>
              <a:buFont typeface="Arial" pitchFamily="34" charset="0"/>
              <a:buChar char="•"/>
            </a:pPr>
            <a:r>
              <a:rPr lang="en-US" sz="1600" dirty="0" smtClean="0">
                <a:solidFill>
                  <a:schemeClr val="tx2"/>
                </a:solidFill>
                <a:latin typeface="Times New Roman" pitchFamily="18" charset="0"/>
              </a:rPr>
              <a:t>If CNSTC approves waiver – good to go</a:t>
            </a:r>
          </a:p>
          <a:p>
            <a:pPr marL="1050925" lvl="2" indent="-361950" defTabSz="966788" eaLnBrk="1" hangingPunct="1">
              <a:lnSpc>
                <a:spcPct val="80000"/>
              </a:lnSpc>
              <a:buFont typeface="Arial" pitchFamily="34" charset="0"/>
              <a:buChar char="•"/>
            </a:pPr>
            <a:r>
              <a:rPr lang="en-US" sz="1600" dirty="0" smtClean="0">
                <a:solidFill>
                  <a:schemeClr val="tx2"/>
                </a:solidFill>
                <a:latin typeface="Times New Roman" pitchFamily="18" charset="0"/>
              </a:rPr>
              <a:t>If CNSTC disapproves waiver – end of the line</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Once PQ, must notify Unit if medical condition changes</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If not PQ by start of semester </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Will have to pay tuition up front but may be reimbursed if eventually PQ. </a:t>
            </a:r>
          </a:p>
          <a:p>
            <a:pPr defTabSz="966788" eaLnBrk="1" hangingPunct="1">
              <a:lnSpc>
                <a:spcPct val="80000"/>
              </a:lnSpc>
              <a:buFont typeface="Arial" pitchFamily="34" charset="0"/>
              <a:buChar char="•"/>
            </a:pPr>
            <a:r>
              <a:rPr lang="en-US" sz="2400" dirty="0" smtClean="0">
                <a:solidFill>
                  <a:schemeClr val="tx2"/>
                </a:solidFill>
                <a:latin typeface="Times New Roman" pitchFamily="18" charset="0"/>
              </a:rPr>
              <a:t>Useful websites:</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www.dodmets.com</a:t>
            </a:r>
          </a:p>
          <a:p>
            <a:pPr marL="762000" lvl="1" indent="-361950" defTabSz="966788" eaLnBrk="1" hangingPunct="1">
              <a:lnSpc>
                <a:spcPct val="80000"/>
              </a:lnSpc>
              <a:buFont typeface="Arial" pitchFamily="34" charset="0"/>
              <a:buChar char="•"/>
            </a:pPr>
            <a:r>
              <a:rPr lang="en-US" sz="2000" dirty="0" smtClean="0">
                <a:solidFill>
                  <a:schemeClr val="tx2"/>
                </a:solidFill>
                <a:latin typeface="Times New Roman" pitchFamily="18" charset="0"/>
              </a:rPr>
              <a:t>www.dodmerb.tricare.osd.mil</a:t>
            </a:r>
          </a:p>
        </p:txBody>
      </p:sp>
    </p:spTree>
  </p:cSld>
  <p:clrMapOvr>
    <a:masterClrMapping/>
  </p:clrMapOvr>
  <p:transition advClick="0">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7837488" cy="1143000"/>
          </a:xfrm>
          <a:noFill/>
        </p:spPr>
        <p:txBody>
          <a:bodyPr lIns="90480" tIns="44446" rIns="90480" bIns="44446"/>
          <a:lstStyle/>
          <a:p>
            <a:pPr eaLnBrk="1" hangingPunct="1"/>
            <a:r>
              <a:rPr lang="en-US" sz="4400" dirty="0"/>
              <a:t>Program Overview</a:t>
            </a:r>
            <a:endParaRPr lang="en-US" sz="4400" dirty="0" smtClean="0"/>
          </a:p>
        </p:txBody>
      </p:sp>
      <p:sp>
        <p:nvSpPr>
          <p:cNvPr id="4100" name="Rectangle 5"/>
          <p:cNvSpPr>
            <a:spLocks noChangeArrowheads="1"/>
          </p:cNvSpPr>
          <p:nvPr/>
        </p:nvSpPr>
        <p:spPr bwMode="auto">
          <a:xfrm>
            <a:off x="154004" y="1888362"/>
            <a:ext cx="8778240" cy="3783079"/>
          </a:xfrm>
          <a:prstGeom prst="rect">
            <a:avLst/>
          </a:prstGeom>
          <a:noFill/>
          <a:ln w="12700">
            <a:noFill/>
            <a:miter lim="800000"/>
            <a:headEnd/>
            <a:tailEnd/>
          </a:ln>
        </p:spPr>
        <p:txBody>
          <a:bodyPr wrap="square" lIns="90480" tIns="44446" rIns="90480" bIns="44446">
            <a:spAutoFit/>
          </a:bodyPr>
          <a:lstStyle/>
          <a:p>
            <a:pPr marL="457200" indent="-457200" algn="l" eaLnBrk="0" hangingPunct="0">
              <a:buClr>
                <a:srgbClr val="FF0000"/>
              </a:buClr>
              <a:buSzPct val="100000"/>
              <a:buFont typeface="Arial" pitchFamily="34" charset="0"/>
              <a:buChar char="•"/>
            </a:pPr>
            <a:r>
              <a:rPr lang="en-US" sz="2800" b="1" dirty="0" smtClean="0">
                <a:solidFill>
                  <a:schemeClr val="tx2"/>
                </a:solidFill>
                <a:latin typeface="Times New Roman" pitchFamily="18" charset="0"/>
              </a:rPr>
              <a:t>NROTC is a </a:t>
            </a:r>
            <a:r>
              <a:rPr lang="en-US" sz="2800" b="1" u="sng" dirty="0" smtClean="0">
                <a:solidFill>
                  <a:schemeClr val="tx2"/>
                </a:solidFill>
                <a:latin typeface="Times New Roman" pitchFamily="18" charset="0"/>
              </a:rPr>
              <a:t>scholarship</a:t>
            </a:r>
            <a:r>
              <a:rPr lang="en-US" sz="2800" b="1" dirty="0" smtClean="0">
                <a:solidFill>
                  <a:schemeClr val="tx2"/>
                </a:solidFill>
                <a:latin typeface="Times New Roman" pitchFamily="18" charset="0"/>
              </a:rPr>
              <a:t> program leading to commissioning in the URL or Nurse Corps of the Navy.</a:t>
            </a:r>
          </a:p>
          <a:p>
            <a:pPr marL="457200" indent="-457200" algn="l" eaLnBrk="0" hangingPunct="0">
              <a:buClr>
                <a:srgbClr val="FF0000"/>
              </a:buClr>
              <a:buSzPct val="100000"/>
              <a:buFont typeface="Arial" pitchFamily="34" charset="0"/>
              <a:buChar char="•"/>
            </a:pPr>
            <a:endParaRPr lang="en-US" sz="2800" b="1" dirty="0">
              <a:solidFill>
                <a:schemeClr val="tx2"/>
              </a:solidFill>
              <a:latin typeface="Times New Roman" pitchFamily="18" charset="0"/>
            </a:endParaRPr>
          </a:p>
          <a:p>
            <a:pPr marL="457200" indent="-457200" algn="l" eaLnBrk="0" hangingPunct="0">
              <a:buClr>
                <a:srgbClr val="FF0000"/>
              </a:buClr>
              <a:buSzPct val="100000"/>
              <a:buFont typeface="Arial" pitchFamily="34" charset="0"/>
              <a:buChar char="•"/>
            </a:pPr>
            <a:endParaRPr lang="en-US" sz="2800" b="1" dirty="0">
              <a:solidFill>
                <a:schemeClr val="tx2"/>
              </a:solidFill>
              <a:latin typeface="Times New Roman" pitchFamily="18" charset="0"/>
            </a:endParaRPr>
          </a:p>
          <a:p>
            <a:pPr marL="457200" indent="-457200" algn="l" eaLnBrk="0" hangingPunct="0">
              <a:buClr>
                <a:srgbClr val="FF0000"/>
              </a:buClr>
              <a:buSzPct val="100000"/>
              <a:buFont typeface="Arial" pitchFamily="34" charset="0"/>
              <a:buChar char="•"/>
            </a:pPr>
            <a:r>
              <a:rPr lang="en-US" sz="2800" b="1" dirty="0">
                <a:solidFill>
                  <a:schemeClr val="tx2"/>
                </a:solidFill>
                <a:latin typeface="Times New Roman" pitchFamily="18" charset="0"/>
              </a:rPr>
              <a:t>Types of Scholarships</a:t>
            </a:r>
          </a:p>
          <a:p>
            <a:pPr marL="800100" lvl="1" indent="-342900" algn="l" eaLnBrk="0" hangingPunct="0">
              <a:buClr>
                <a:srgbClr val="FF0000"/>
              </a:buClr>
              <a:buSzPct val="100000"/>
              <a:buFont typeface="Arial" pitchFamily="34" charset="0"/>
              <a:buChar char="•"/>
            </a:pPr>
            <a:r>
              <a:rPr lang="en-US" sz="2400" b="1" dirty="0" smtClean="0">
                <a:solidFill>
                  <a:schemeClr val="tx2"/>
                </a:solidFill>
                <a:latin typeface="Times New Roman" pitchFamily="18" charset="0"/>
              </a:rPr>
              <a:t>Processed via NRC	(4 year, approved by Continuous 					National Selection Board (CNSB))</a:t>
            </a:r>
          </a:p>
          <a:p>
            <a:pPr marL="800100" lvl="1" indent="-342900" algn="l" eaLnBrk="0" hangingPunct="0">
              <a:buClr>
                <a:srgbClr val="FF0000"/>
              </a:buClr>
              <a:buSzPct val="100000"/>
              <a:buFont typeface="Arial" pitchFamily="34" charset="0"/>
              <a:buChar char="•"/>
            </a:pPr>
            <a:r>
              <a:rPr lang="en-US" sz="2400" b="1" dirty="0" smtClean="0">
                <a:solidFill>
                  <a:schemeClr val="tx2"/>
                </a:solidFill>
                <a:latin typeface="Times New Roman" pitchFamily="18" charset="0"/>
              </a:rPr>
              <a:t>Processed via </a:t>
            </a:r>
            <a:r>
              <a:rPr lang="en-US" sz="2400" b="1" dirty="0">
                <a:solidFill>
                  <a:schemeClr val="tx2"/>
                </a:solidFill>
                <a:latin typeface="Times New Roman" pitchFamily="18" charset="0"/>
              </a:rPr>
              <a:t>NROTC </a:t>
            </a:r>
            <a:r>
              <a:rPr lang="en-US" sz="2400" b="1" dirty="0" smtClean="0">
                <a:solidFill>
                  <a:schemeClr val="tx2"/>
                </a:solidFill>
                <a:latin typeface="Times New Roman" pitchFamily="18" charset="0"/>
              </a:rPr>
              <a:t>Units   (Mostly less than 4 year)	</a:t>
            </a:r>
          </a:p>
        </p:txBody>
      </p:sp>
    </p:spTree>
  </p:cSld>
  <p:clrMapOvr>
    <a:masterClrMapping/>
  </p:clrMapOvr>
  <p:transition>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smtClean="0"/>
              <a:t>Advice for applicants</a:t>
            </a:r>
          </a:p>
        </p:txBody>
      </p:sp>
      <p:sp>
        <p:nvSpPr>
          <p:cNvPr id="23556" name="Rectangle 3"/>
          <p:cNvSpPr>
            <a:spLocks noGrp="1" noChangeArrowheads="1"/>
          </p:cNvSpPr>
          <p:nvPr>
            <p:ph type="body" sz="half" idx="1"/>
          </p:nvPr>
        </p:nvSpPr>
        <p:spPr>
          <a:xfrm>
            <a:off x="231775" y="1671638"/>
            <a:ext cx="4772025" cy="4424362"/>
          </a:xfrm>
        </p:spPr>
        <p:txBody>
          <a:bodyPr/>
          <a:lstStyle/>
          <a:p>
            <a:pPr eaLnBrk="1" hangingPunct="1">
              <a:buFont typeface="Arial" pitchFamily="34" charset="0"/>
              <a:buChar char="•"/>
            </a:pPr>
            <a:r>
              <a:rPr lang="en-US" sz="2400" dirty="0" smtClean="0"/>
              <a:t>Be thorough and complete in application</a:t>
            </a:r>
          </a:p>
          <a:p>
            <a:pPr lvl="1" eaLnBrk="1" hangingPunct="1">
              <a:buFont typeface="Arial" pitchFamily="34" charset="0"/>
              <a:buChar char="•"/>
            </a:pPr>
            <a:r>
              <a:rPr lang="en-US" sz="2000" dirty="0" smtClean="0"/>
              <a:t>An optional question isn’t optional!</a:t>
            </a:r>
          </a:p>
          <a:p>
            <a:pPr eaLnBrk="1" hangingPunct="1">
              <a:buFont typeface="Arial" pitchFamily="34" charset="0"/>
              <a:buChar char="•"/>
            </a:pPr>
            <a:r>
              <a:rPr lang="en-US" sz="2400" dirty="0" smtClean="0"/>
              <a:t>Project activities for senior year</a:t>
            </a:r>
          </a:p>
          <a:p>
            <a:pPr eaLnBrk="1" hangingPunct="1">
              <a:buFont typeface="Arial" pitchFamily="34" charset="0"/>
              <a:buChar char="•"/>
            </a:pPr>
            <a:r>
              <a:rPr lang="en-US" sz="2400" dirty="0" smtClean="0"/>
              <a:t>Detail activities not listed in application</a:t>
            </a:r>
          </a:p>
          <a:p>
            <a:pPr eaLnBrk="1" hangingPunct="1">
              <a:buFont typeface="Arial" pitchFamily="34" charset="0"/>
              <a:buChar char="•"/>
            </a:pPr>
            <a:r>
              <a:rPr lang="en-US" sz="2400" dirty="0" smtClean="0"/>
              <a:t>Apply to all college choices (5)</a:t>
            </a:r>
          </a:p>
          <a:p>
            <a:pPr lvl="1" eaLnBrk="1" hangingPunct="1">
              <a:buFont typeface="Arial" pitchFamily="34" charset="0"/>
              <a:buChar char="•"/>
            </a:pPr>
            <a:r>
              <a:rPr lang="en-US" sz="2000" dirty="0" smtClean="0"/>
              <a:t>Be realistic in school choices</a:t>
            </a:r>
          </a:p>
          <a:p>
            <a:pPr eaLnBrk="1" hangingPunct="1">
              <a:buFont typeface="Arial" pitchFamily="34" charset="0"/>
              <a:buChar char="•"/>
            </a:pPr>
            <a:r>
              <a:rPr lang="en-US" sz="2400" dirty="0" smtClean="0"/>
              <a:t>Do not wait for selection decision to apply to colleges</a:t>
            </a:r>
          </a:p>
        </p:txBody>
      </p:sp>
      <p:sp>
        <p:nvSpPr>
          <p:cNvPr id="23557" name="Rectangle 4"/>
          <p:cNvSpPr>
            <a:spLocks noGrp="1" noChangeArrowheads="1"/>
          </p:cNvSpPr>
          <p:nvPr>
            <p:ph type="body" sz="half" idx="2"/>
          </p:nvPr>
        </p:nvSpPr>
        <p:spPr>
          <a:xfrm>
            <a:off x="5045075" y="1671638"/>
            <a:ext cx="3889375" cy="4424362"/>
          </a:xfrm>
        </p:spPr>
        <p:txBody>
          <a:bodyPr/>
          <a:lstStyle/>
          <a:p>
            <a:pPr eaLnBrk="1" hangingPunct="1">
              <a:buFont typeface="Arial" pitchFamily="34" charset="0"/>
              <a:buChar char="•"/>
            </a:pPr>
            <a:r>
              <a:rPr lang="en-US" sz="2400" dirty="0" smtClean="0"/>
              <a:t>Issues considered by the Board:</a:t>
            </a:r>
          </a:p>
          <a:p>
            <a:pPr lvl="1" eaLnBrk="1" hangingPunct="1">
              <a:buFont typeface="Arial" pitchFamily="34" charset="0"/>
              <a:buChar char="•"/>
            </a:pPr>
            <a:r>
              <a:rPr lang="en-US" dirty="0" smtClean="0"/>
              <a:t>Character</a:t>
            </a:r>
          </a:p>
          <a:p>
            <a:pPr lvl="1" eaLnBrk="1" hangingPunct="1">
              <a:buFont typeface="Arial" pitchFamily="34" charset="0"/>
              <a:buChar char="•"/>
            </a:pPr>
            <a:r>
              <a:rPr lang="en-US" dirty="0" smtClean="0"/>
              <a:t>Leadership</a:t>
            </a:r>
          </a:p>
          <a:p>
            <a:pPr lvl="1" eaLnBrk="1" hangingPunct="1">
              <a:buFont typeface="Arial" pitchFamily="34" charset="0"/>
              <a:buChar char="•"/>
            </a:pPr>
            <a:r>
              <a:rPr lang="en-US" dirty="0" smtClean="0"/>
              <a:t>Athletics</a:t>
            </a:r>
          </a:p>
          <a:p>
            <a:pPr lvl="1" eaLnBrk="1" hangingPunct="1">
              <a:buFont typeface="Arial" pitchFamily="34" charset="0"/>
              <a:buChar char="•"/>
            </a:pPr>
            <a:r>
              <a:rPr lang="en-US" dirty="0" smtClean="0"/>
              <a:t>Academics</a:t>
            </a:r>
          </a:p>
          <a:p>
            <a:pPr lvl="1" eaLnBrk="1" hangingPunct="1">
              <a:buFont typeface="Arial" pitchFamily="34" charset="0"/>
              <a:buChar char="•"/>
            </a:pPr>
            <a:r>
              <a:rPr lang="en-US" dirty="0" smtClean="0"/>
              <a:t>Service</a:t>
            </a:r>
          </a:p>
          <a:p>
            <a:pPr eaLnBrk="1" hangingPunct="1">
              <a:buFont typeface="Wingdings" pitchFamily="2" charset="2"/>
              <a:buNone/>
            </a:pPr>
            <a:endParaRPr lang="en-US" sz="2400" dirty="0" smtClean="0"/>
          </a:p>
        </p:txBody>
      </p:sp>
    </p:spTree>
  </p:cSld>
  <p:clrMapOvr>
    <a:masterClrMapping/>
  </p:clrMapOvr>
  <p:transition>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z="3600" smtClean="0"/>
              <a:t>Advice for the </a:t>
            </a:r>
            <a:br>
              <a:rPr lang="en-US" sz="3600" smtClean="0"/>
            </a:br>
            <a:r>
              <a:rPr lang="en-US" sz="3600" smtClean="0"/>
              <a:t>Officer Interview</a:t>
            </a:r>
          </a:p>
        </p:txBody>
      </p:sp>
      <p:sp>
        <p:nvSpPr>
          <p:cNvPr id="24580" name="Rectangle 3"/>
          <p:cNvSpPr>
            <a:spLocks noGrp="1" noChangeArrowheads="1"/>
          </p:cNvSpPr>
          <p:nvPr>
            <p:ph type="body" idx="1"/>
          </p:nvPr>
        </p:nvSpPr>
        <p:spPr>
          <a:xfrm>
            <a:off x="231775" y="1671638"/>
            <a:ext cx="8702675" cy="5037170"/>
          </a:xfrm>
        </p:spPr>
        <p:txBody>
          <a:bodyPr/>
          <a:lstStyle/>
          <a:p>
            <a:pPr eaLnBrk="1" hangingPunct="1">
              <a:buFont typeface="Arial" pitchFamily="34" charset="0"/>
              <a:buChar char="•"/>
            </a:pPr>
            <a:r>
              <a:rPr lang="en-US" sz="2400" dirty="0" smtClean="0"/>
              <a:t>Interview is EXTREMELY important in selection process</a:t>
            </a:r>
          </a:p>
          <a:p>
            <a:pPr eaLnBrk="1" hangingPunct="1">
              <a:buFont typeface="Arial" pitchFamily="34" charset="0"/>
              <a:buChar char="•"/>
            </a:pPr>
            <a:r>
              <a:rPr lang="en-US" sz="2400" dirty="0" smtClean="0"/>
              <a:t>MAKE A RECOMMENDATION!</a:t>
            </a:r>
          </a:p>
          <a:p>
            <a:pPr eaLnBrk="1" hangingPunct="1">
              <a:buFont typeface="Arial" pitchFamily="34" charset="0"/>
              <a:buChar char="•"/>
            </a:pPr>
            <a:r>
              <a:rPr lang="en-US" sz="2400" dirty="0" smtClean="0"/>
              <a:t>Conduct in person if possible</a:t>
            </a:r>
          </a:p>
          <a:p>
            <a:pPr eaLnBrk="1" hangingPunct="1">
              <a:buFont typeface="Arial" pitchFamily="34" charset="0"/>
              <a:buChar char="•"/>
            </a:pPr>
            <a:r>
              <a:rPr lang="en-US" sz="2400" dirty="0" smtClean="0"/>
              <a:t>Do not repeat application information</a:t>
            </a:r>
          </a:p>
          <a:p>
            <a:pPr lvl="1" eaLnBrk="1" hangingPunct="1">
              <a:buFont typeface="Arial" pitchFamily="34" charset="0"/>
              <a:buChar char="•"/>
            </a:pPr>
            <a:r>
              <a:rPr lang="en-US" sz="2000" dirty="0" smtClean="0"/>
              <a:t>Enhance application with additional information obtained during interview</a:t>
            </a:r>
          </a:p>
          <a:p>
            <a:pPr eaLnBrk="1" hangingPunct="1">
              <a:buFont typeface="Arial" pitchFamily="34" charset="0"/>
              <a:buChar char="•"/>
            </a:pPr>
            <a:r>
              <a:rPr lang="en-US" sz="2400" dirty="0" smtClean="0"/>
              <a:t>Marks should be justified by words</a:t>
            </a:r>
          </a:p>
          <a:p>
            <a:pPr eaLnBrk="1" hangingPunct="1">
              <a:buFont typeface="Arial" pitchFamily="34" charset="0"/>
              <a:buChar char="•"/>
            </a:pPr>
            <a:r>
              <a:rPr lang="en-US" sz="2400" dirty="0" smtClean="0"/>
              <a:t>Check for cut and paste errors</a:t>
            </a:r>
          </a:p>
          <a:p>
            <a:pPr eaLnBrk="1" hangingPunct="1">
              <a:buFont typeface="Arial" pitchFamily="34" charset="0"/>
              <a:buChar char="•"/>
            </a:pPr>
            <a:r>
              <a:rPr lang="en-US" sz="2400" dirty="0" smtClean="0"/>
              <a:t>Make remarks re: HT/WT – standards</a:t>
            </a:r>
          </a:p>
          <a:p>
            <a:pPr eaLnBrk="1" hangingPunct="1">
              <a:buFont typeface="Arial" pitchFamily="34" charset="0"/>
              <a:buChar char="•"/>
            </a:pPr>
            <a:r>
              <a:rPr lang="en-US" sz="2400" dirty="0" smtClean="0"/>
              <a:t>Training brief and scoring guide available</a:t>
            </a:r>
          </a:p>
          <a:p>
            <a:pPr eaLnBrk="1" hangingPunct="1">
              <a:buFont typeface="Arial" pitchFamily="34" charset="0"/>
              <a:buChar char="•"/>
            </a:pPr>
            <a:r>
              <a:rPr lang="en-US" sz="2400" dirty="0" smtClean="0"/>
              <a:t>If you do the Officer Interview, </a:t>
            </a:r>
            <a:r>
              <a:rPr lang="en-US" sz="2400" u="sng" dirty="0" smtClean="0"/>
              <a:t>do not do</a:t>
            </a:r>
            <a:r>
              <a:rPr lang="en-US" sz="2400" dirty="0" smtClean="0"/>
              <a:t> a teacher </a:t>
            </a:r>
            <a:r>
              <a:rPr lang="en-US" sz="2400" dirty="0" err="1" smtClean="0"/>
              <a:t>eval</a:t>
            </a:r>
            <a:r>
              <a:rPr lang="en-US" sz="2400" dirty="0" smtClean="0"/>
              <a:t>.</a:t>
            </a:r>
          </a:p>
        </p:txBody>
      </p:sp>
    </p:spTree>
  </p:cSld>
  <p:clrMapOvr>
    <a:masterClrMapping/>
  </p:clrMapOvr>
  <p:transition>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smtClean="0"/>
              <a:t>Contact Information</a:t>
            </a:r>
            <a:br>
              <a:rPr lang="en-US" smtClean="0"/>
            </a:br>
            <a:r>
              <a:rPr lang="en-US" smtClean="0"/>
              <a:t>	</a:t>
            </a:r>
            <a:r>
              <a:rPr lang="en-US" sz="3200" smtClean="0"/>
              <a:t>(on the website)</a:t>
            </a:r>
            <a:endParaRPr lang="en-US" smtClean="0"/>
          </a:p>
        </p:txBody>
      </p:sp>
      <p:sp>
        <p:nvSpPr>
          <p:cNvPr id="25604" name="Rectangle 3"/>
          <p:cNvSpPr>
            <a:spLocks noGrp="1" noChangeArrowheads="1"/>
          </p:cNvSpPr>
          <p:nvPr>
            <p:ph type="body" idx="1"/>
          </p:nvPr>
        </p:nvSpPr>
        <p:spPr>
          <a:xfrm>
            <a:off x="441325" y="1757363"/>
            <a:ext cx="8702675" cy="3729037"/>
          </a:xfrm>
        </p:spPr>
        <p:txBody>
          <a:bodyPr/>
          <a:lstStyle/>
          <a:p>
            <a:pPr eaLnBrk="1" hangingPunct="1">
              <a:lnSpc>
                <a:spcPct val="80000"/>
              </a:lnSpc>
              <a:buFont typeface="Arial" pitchFamily="34" charset="0"/>
              <a:buChar char="•"/>
            </a:pPr>
            <a:r>
              <a:rPr lang="en-US" sz="1800" dirty="0" smtClean="0">
                <a:solidFill>
                  <a:srgbClr val="006699"/>
                </a:solidFill>
                <a:latin typeface="Arial" charset="0"/>
                <a:ea typeface="Times New Roman" pitchFamily="18" charset="0"/>
                <a:cs typeface="Arial" charset="0"/>
              </a:rPr>
              <a:t>General Information</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 1-800-NAV-ROTC </a:t>
            </a:r>
            <a:r>
              <a:rPr lang="en-US" sz="1600" dirty="0" err="1" smtClean="0">
                <a:solidFill>
                  <a:srgbClr val="006699"/>
                </a:solidFill>
                <a:latin typeface="Arial" charset="0"/>
                <a:ea typeface="Times New Roman" pitchFamily="18" charset="0"/>
                <a:cs typeface="Arial" charset="0"/>
              </a:rPr>
              <a:t>ext</a:t>
            </a:r>
            <a:r>
              <a:rPr lang="en-US" sz="1600" dirty="0" smtClean="0">
                <a:solidFill>
                  <a:srgbClr val="006699"/>
                </a:solidFill>
                <a:latin typeface="Arial" charset="0"/>
                <a:ea typeface="Times New Roman" pitchFamily="18" charset="0"/>
                <a:cs typeface="Arial" charset="0"/>
              </a:rPr>
              <a:t>  29395   </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 pnsc_nrotc.scholarship@navy.mil </a:t>
            </a:r>
          </a:p>
          <a:p>
            <a:pPr lvl="1" eaLnBrk="1" hangingPunct="1">
              <a:lnSpc>
                <a:spcPct val="80000"/>
              </a:lnSpc>
              <a:buFont typeface="Arial" pitchFamily="34" charset="0"/>
              <a:buChar char="•"/>
            </a:pPr>
            <a:endParaRPr lang="en-US" sz="1600" dirty="0" smtClean="0">
              <a:solidFill>
                <a:srgbClr val="006699"/>
              </a:solidFill>
              <a:latin typeface="Arial" charset="0"/>
              <a:ea typeface="Times New Roman" pitchFamily="18" charset="0"/>
              <a:cs typeface="Arial" charset="0"/>
            </a:endParaRPr>
          </a:p>
          <a:p>
            <a:pPr eaLnBrk="1" hangingPunct="1">
              <a:lnSpc>
                <a:spcPct val="80000"/>
              </a:lnSpc>
              <a:buFont typeface="Arial" pitchFamily="34" charset="0"/>
              <a:buChar char="•"/>
            </a:pPr>
            <a:r>
              <a:rPr lang="en-US" sz="1800" dirty="0" smtClean="0">
                <a:solidFill>
                  <a:srgbClr val="006699"/>
                </a:solidFill>
                <a:latin typeface="Arial" charset="0"/>
                <a:ea typeface="Times New Roman" pitchFamily="18" charset="0"/>
                <a:cs typeface="Arial" charset="0"/>
              </a:rPr>
              <a:t>Application Guidance </a:t>
            </a:r>
            <a:r>
              <a:rPr lang="en-US" sz="1800" u="sng" dirty="0" smtClean="0">
                <a:solidFill>
                  <a:srgbClr val="FF0000"/>
                </a:solidFill>
                <a:latin typeface="Arial" charset="0"/>
                <a:ea typeface="Times New Roman" pitchFamily="18" charset="0"/>
                <a:cs typeface="Arial" charset="0"/>
              </a:rPr>
              <a:t>PRIOR to SUBMITTING </a:t>
            </a:r>
            <a:r>
              <a:rPr lang="en-US" sz="1800" dirty="0" smtClean="0">
                <a:solidFill>
                  <a:srgbClr val="006699"/>
                </a:solidFill>
                <a:latin typeface="Arial" charset="0"/>
                <a:ea typeface="Times New Roman" pitchFamily="18" charset="0"/>
                <a:cs typeface="Arial" charset="0"/>
              </a:rPr>
              <a:t>application</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1-800-NAV-ROTC </a:t>
            </a:r>
            <a:r>
              <a:rPr lang="en-US" sz="1600" dirty="0" err="1" smtClean="0">
                <a:solidFill>
                  <a:srgbClr val="006699"/>
                </a:solidFill>
                <a:latin typeface="Arial" charset="0"/>
                <a:ea typeface="Times New Roman" pitchFamily="18" charset="0"/>
                <a:cs typeface="Arial" charset="0"/>
              </a:rPr>
              <a:t>ext</a:t>
            </a:r>
            <a:r>
              <a:rPr lang="en-US" sz="1600" dirty="0" smtClean="0">
                <a:solidFill>
                  <a:srgbClr val="006699"/>
                </a:solidFill>
                <a:latin typeface="Arial" charset="0"/>
                <a:ea typeface="Times New Roman" pitchFamily="18" charset="0"/>
                <a:cs typeface="Arial" charset="0"/>
              </a:rPr>
              <a:t> 27272, 22356, 22929, or 22173   </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 pnsc_nrotc_cgo@navy.mil</a:t>
            </a:r>
            <a:r>
              <a:rPr lang="en-US" sz="1600" dirty="0" smtClean="0">
                <a:solidFill>
                  <a:srgbClr val="006699"/>
                </a:solidFill>
                <a:latin typeface="Arial" charset="0"/>
                <a:ea typeface="Times New Roman" pitchFamily="18" charset="0"/>
                <a:cs typeface="Arial" charset="0"/>
                <a:hlinkClick r:id="rId3"/>
              </a:rPr>
              <a:t> </a:t>
            </a:r>
            <a:endParaRPr lang="en-US" sz="1600" dirty="0" smtClean="0">
              <a:solidFill>
                <a:srgbClr val="006699"/>
              </a:solidFill>
              <a:latin typeface="Arial" charset="0"/>
              <a:ea typeface="Times New Roman" pitchFamily="18" charset="0"/>
              <a:cs typeface="Arial" charset="0"/>
            </a:endParaRPr>
          </a:p>
          <a:p>
            <a:pPr lvl="1" eaLnBrk="1" hangingPunct="1">
              <a:lnSpc>
                <a:spcPct val="80000"/>
              </a:lnSpc>
              <a:buFont typeface="Arial" pitchFamily="34" charset="0"/>
              <a:buChar char="•"/>
            </a:pPr>
            <a:endParaRPr lang="en-US" sz="1600" dirty="0" smtClean="0">
              <a:solidFill>
                <a:srgbClr val="006699"/>
              </a:solidFill>
              <a:latin typeface="Arial" charset="0"/>
              <a:ea typeface="Times New Roman" pitchFamily="18" charset="0"/>
              <a:cs typeface="Arial" charset="0"/>
            </a:endParaRPr>
          </a:p>
          <a:p>
            <a:pPr eaLnBrk="1" hangingPunct="1">
              <a:lnSpc>
                <a:spcPct val="80000"/>
              </a:lnSpc>
              <a:buFont typeface="Arial" pitchFamily="34" charset="0"/>
              <a:buChar char="•"/>
            </a:pPr>
            <a:r>
              <a:rPr lang="en-US" sz="1800" dirty="0" smtClean="0">
                <a:solidFill>
                  <a:srgbClr val="006699"/>
                </a:solidFill>
                <a:latin typeface="Arial" charset="0"/>
                <a:ea typeface="Times New Roman" pitchFamily="18" charset="0"/>
                <a:cs typeface="Arial" charset="0"/>
              </a:rPr>
              <a:t>Application Guidance </a:t>
            </a:r>
            <a:r>
              <a:rPr lang="en-US" sz="1800" u="sng" dirty="0" smtClean="0">
                <a:solidFill>
                  <a:srgbClr val="FF0000"/>
                </a:solidFill>
                <a:latin typeface="Arial" charset="0"/>
                <a:ea typeface="Times New Roman" pitchFamily="18" charset="0"/>
                <a:cs typeface="Arial" charset="0"/>
              </a:rPr>
              <a:t>AFTER SUBMITTING </a:t>
            </a:r>
            <a:r>
              <a:rPr lang="en-US" sz="1800" dirty="0" smtClean="0">
                <a:solidFill>
                  <a:srgbClr val="006699"/>
                </a:solidFill>
                <a:latin typeface="Arial" charset="0"/>
                <a:ea typeface="Times New Roman" pitchFamily="18" charset="0"/>
                <a:cs typeface="Arial" charset="0"/>
              </a:rPr>
              <a:t>application </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pnsc_nrotc_applications@navy.mil </a:t>
            </a:r>
          </a:p>
          <a:p>
            <a:pPr lvl="1" eaLnBrk="1" hangingPunct="1">
              <a:lnSpc>
                <a:spcPct val="80000"/>
              </a:lnSpc>
              <a:buFont typeface="Arial" pitchFamily="34" charset="0"/>
              <a:buChar char="•"/>
            </a:pPr>
            <a:endParaRPr lang="en-US" sz="1600" dirty="0" smtClean="0">
              <a:solidFill>
                <a:srgbClr val="006699"/>
              </a:solidFill>
              <a:latin typeface="Arial" charset="0"/>
              <a:ea typeface="Times New Roman" pitchFamily="18" charset="0"/>
              <a:cs typeface="Arial" charset="0"/>
            </a:endParaRPr>
          </a:p>
          <a:p>
            <a:pPr eaLnBrk="1" hangingPunct="1">
              <a:lnSpc>
                <a:spcPct val="80000"/>
              </a:lnSpc>
              <a:buFont typeface="Arial" pitchFamily="34" charset="0"/>
              <a:buChar char="•"/>
            </a:pPr>
            <a:r>
              <a:rPr lang="en-US" sz="1800" dirty="0" smtClean="0">
                <a:solidFill>
                  <a:srgbClr val="006699"/>
                </a:solidFill>
                <a:latin typeface="Arial" charset="0"/>
                <a:ea typeface="Times New Roman" pitchFamily="18" charset="0"/>
                <a:cs typeface="Arial" charset="0"/>
              </a:rPr>
              <a:t>Placement Guidance </a:t>
            </a:r>
            <a:r>
              <a:rPr lang="en-US" sz="1800" u="sng" dirty="0" smtClean="0">
                <a:solidFill>
                  <a:srgbClr val="FF0000"/>
                </a:solidFill>
                <a:latin typeface="Arial" charset="0"/>
                <a:ea typeface="Times New Roman" pitchFamily="18" charset="0"/>
                <a:cs typeface="Arial" charset="0"/>
              </a:rPr>
              <a:t>AFTER being SELECTED</a:t>
            </a:r>
            <a:r>
              <a:rPr lang="en-US" sz="1800" dirty="0" smtClean="0">
                <a:solidFill>
                  <a:srgbClr val="006699"/>
                </a:solidFill>
                <a:latin typeface="Arial" charset="0"/>
                <a:ea typeface="Times New Roman" pitchFamily="18" charset="0"/>
                <a:cs typeface="Arial" charset="0"/>
              </a:rPr>
              <a:t> </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pnsc_nrotc.placement@navy.mil </a:t>
            </a:r>
          </a:p>
          <a:p>
            <a:pPr lvl="1" eaLnBrk="1" hangingPunct="1">
              <a:lnSpc>
                <a:spcPct val="80000"/>
              </a:lnSpc>
              <a:buFont typeface="Arial" pitchFamily="34" charset="0"/>
              <a:buChar char="•"/>
            </a:pPr>
            <a:endParaRPr lang="en-US" sz="1600" dirty="0" smtClean="0">
              <a:solidFill>
                <a:srgbClr val="006699"/>
              </a:solidFill>
              <a:latin typeface="Arial" charset="0"/>
              <a:ea typeface="Times New Roman" pitchFamily="18" charset="0"/>
              <a:cs typeface="Arial" charset="0"/>
            </a:endParaRPr>
          </a:p>
          <a:p>
            <a:pPr eaLnBrk="1" hangingPunct="1">
              <a:lnSpc>
                <a:spcPct val="80000"/>
              </a:lnSpc>
              <a:buFont typeface="Arial" pitchFamily="34" charset="0"/>
              <a:buChar char="•"/>
            </a:pPr>
            <a:r>
              <a:rPr lang="en-US" sz="1800" dirty="0" smtClean="0">
                <a:solidFill>
                  <a:srgbClr val="006699"/>
                </a:solidFill>
                <a:latin typeface="Arial" charset="0"/>
                <a:ea typeface="Times New Roman" pitchFamily="18" charset="0"/>
                <a:cs typeface="Arial" charset="0"/>
              </a:rPr>
              <a:t>Medical Qualifications or Nursing Program Information </a:t>
            </a:r>
          </a:p>
          <a:p>
            <a:pPr lvl="1" eaLnBrk="1" hangingPunct="1">
              <a:lnSpc>
                <a:spcPct val="80000"/>
              </a:lnSpc>
              <a:buFont typeface="Arial" pitchFamily="34" charset="0"/>
              <a:buChar char="•"/>
            </a:pPr>
            <a:r>
              <a:rPr lang="en-US" sz="1600" dirty="0" smtClean="0">
                <a:solidFill>
                  <a:srgbClr val="006699"/>
                </a:solidFill>
                <a:latin typeface="Arial" charset="0"/>
                <a:ea typeface="Times New Roman" pitchFamily="18" charset="0"/>
                <a:cs typeface="Arial" charset="0"/>
              </a:rPr>
              <a:t>1-800-NAV-ROTC </a:t>
            </a:r>
            <a:r>
              <a:rPr lang="en-US" sz="1600" dirty="0" err="1" smtClean="0">
                <a:solidFill>
                  <a:srgbClr val="006699"/>
                </a:solidFill>
                <a:latin typeface="Arial" charset="0"/>
                <a:ea typeface="Times New Roman" pitchFamily="18" charset="0"/>
                <a:cs typeface="Arial" charset="0"/>
              </a:rPr>
              <a:t>ext</a:t>
            </a:r>
            <a:r>
              <a:rPr lang="en-US" sz="1600" dirty="0" smtClean="0">
                <a:solidFill>
                  <a:srgbClr val="006699"/>
                </a:solidFill>
                <a:latin typeface="Arial" charset="0"/>
                <a:ea typeface="Times New Roman" pitchFamily="18" charset="0"/>
                <a:cs typeface="Arial" charset="0"/>
              </a:rPr>
              <a:t> 29388 </a:t>
            </a:r>
            <a:r>
              <a:rPr lang="en-US" sz="1400" dirty="0" smtClean="0">
                <a:solidFill>
                  <a:srgbClr val="000000"/>
                </a:solidFill>
                <a:latin typeface="Arial" charset="0"/>
                <a:ea typeface="Times New Roman" pitchFamily="18" charset="0"/>
                <a:cs typeface="Arial" charset="0"/>
              </a:rPr>
              <a:t>  </a:t>
            </a:r>
          </a:p>
          <a:p>
            <a:pPr lvl="1" eaLnBrk="1" hangingPunct="1">
              <a:lnSpc>
                <a:spcPct val="80000"/>
              </a:lnSpc>
              <a:buFont typeface="Arial" pitchFamily="34" charset="0"/>
              <a:buChar char="•"/>
            </a:pPr>
            <a:r>
              <a:rPr lang="en-US" sz="1400" dirty="0" smtClean="0">
                <a:solidFill>
                  <a:srgbClr val="000000"/>
                </a:solidFill>
                <a:latin typeface="Arial" charset="0"/>
                <a:ea typeface="Times New Roman" pitchFamily="18" charset="0"/>
                <a:cs typeface="Arial" charset="0"/>
              </a:rPr>
              <a:t>  </a:t>
            </a:r>
            <a:r>
              <a:rPr lang="en-US" sz="1600" dirty="0" smtClean="0">
                <a:solidFill>
                  <a:srgbClr val="006699"/>
                </a:solidFill>
                <a:latin typeface="Arial" charset="0"/>
                <a:ea typeface="Times New Roman" pitchFamily="18" charset="0"/>
                <a:cs typeface="Arial" charset="0"/>
              </a:rPr>
              <a:t>pnsc_nrotc_medical@navy.mil </a:t>
            </a:r>
          </a:p>
        </p:txBody>
      </p:sp>
    </p:spTree>
  </p:cSld>
  <p:clrMapOvr>
    <a:masterClrMapping/>
  </p:clrMapOvr>
  <p:transition>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ctrTitle"/>
          </p:nvPr>
        </p:nvSpPr>
        <p:spPr>
          <a:xfrm>
            <a:off x="685800" y="2286000"/>
            <a:ext cx="7772400" cy="1143000"/>
          </a:xfrm>
        </p:spPr>
        <p:txBody>
          <a:bodyPr/>
          <a:lstStyle/>
          <a:p>
            <a:pPr algn="ctr" eaLnBrk="1" hangingPunct="1"/>
            <a:r>
              <a:rPr lang="en-US" smtClean="0"/>
              <a:t>Questions?</a:t>
            </a:r>
          </a:p>
        </p:txBody>
      </p:sp>
    </p:spTree>
  </p:cSld>
  <p:clrMapOvr>
    <a:masterClrMapping/>
  </p:clrMapOvr>
  <p:transition>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sz="3200" smtClean="0">
                <a:solidFill>
                  <a:srgbClr val="0000CC"/>
                </a:solidFill>
              </a:rPr>
              <a:t>FY12 URL-ASR </a:t>
            </a:r>
            <a:r>
              <a:rPr lang="en-US" sz="3200" smtClean="0"/>
              <a:t>Compared to Average Selectees</a:t>
            </a:r>
            <a:br>
              <a:rPr lang="en-US" sz="3200" smtClean="0"/>
            </a:br>
            <a:endParaRPr lang="en-US" sz="2000" smtClean="0"/>
          </a:p>
        </p:txBody>
      </p:sp>
      <p:graphicFrame>
        <p:nvGraphicFramePr>
          <p:cNvPr id="305275" name="Group 123"/>
          <p:cNvGraphicFramePr>
            <a:graphicFrameLocks noGrp="1"/>
          </p:cNvGraphicFramePr>
          <p:nvPr>
            <p:ph sz="half" idx="1"/>
          </p:nvPr>
        </p:nvGraphicFramePr>
        <p:xfrm>
          <a:off x="173038" y="1685925"/>
          <a:ext cx="4373563" cy="3938602"/>
        </p:xfrm>
        <a:graphic>
          <a:graphicData uri="http://schemas.openxmlformats.org/drawingml/2006/table">
            <a:tbl>
              <a:tblPr/>
              <a:tblGrid>
                <a:gridCol w="1484361"/>
                <a:gridCol w="980738"/>
                <a:gridCol w="1106761"/>
                <a:gridCol w="801703"/>
              </a:tblGrid>
              <a:tr h="89671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 </a:t>
                      </a:r>
                      <a:endParaRPr kumimoji="0" lang="en-US" sz="20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URL</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 Selects</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URL – JROTC Selects</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ASRs</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09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cs typeface="Arial" charset="0"/>
                        </a:rPr>
                        <a:t>SAT Math</a:t>
                      </a:r>
                      <a:endParaRPr kumimoji="0" lang="en-US" sz="3200" b="0" i="0" u="none" strike="noStrike" cap="none" normalizeH="0" baseline="0" smtClean="0">
                        <a:ln>
                          <a:noFill/>
                        </a:ln>
                        <a:solidFill>
                          <a:schemeClr val="accent2"/>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3200" b="0" i="0" u="none" strike="noStrike" cap="none" normalizeH="0" baseline="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06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Avg</a:t>
                      </a:r>
                      <a:endParaRPr kumimoji="0" lang="en-US" sz="3200" b="0" i="0" u="none" strike="noStrike" cap="none" normalizeH="0" baseline="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659</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633</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561</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09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cs typeface="Arial" charset="0"/>
                        </a:rPr>
                        <a:t>SAT Verbal</a:t>
                      </a:r>
                      <a:endParaRPr kumimoji="0" lang="en-US" sz="3200" b="0" i="0" u="none" strike="noStrike" cap="none" normalizeH="0" baseline="0" dirty="0" smtClean="0">
                        <a:ln>
                          <a:noFill/>
                        </a:ln>
                        <a:solidFill>
                          <a:schemeClr val="accent2"/>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t>
                      </a:r>
                      <a:endParaRPr kumimoji="0" lang="en-US" sz="3200" b="0" i="0" u="none" strike="noStrike" cap="none" normalizeH="0" baseline="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962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Avg</a:t>
                      </a:r>
                      <a:endParaRPr kumimoji="0" lang="en-US" sz="3200" b="0" i="0" u="none" strike="noStrike" cap="none" normalizeH="0" baseline="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645</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622</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552</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09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cs typeface="Arial" charset="0"/>
                        </a:rPr>
                        <a:t>SAT Comp</a:t>
                      </a:r>
                      <a:r>
                        <a:rPr kumimoji="0" lang="en-US" sz="1800" b="0" i="0" u="none" strike="noStrike" cap="none" normalizeH="0" baseline="0" dirty="0" smtClean="0">
                          <a:ln>
                            <a:noFill/>
                          </a:ln>
                          <a:solidFill>
                            <a:schemeClr val="tx1"/>
                          </a:solidFill>
                          <a:effectLst/>
                          <a:latin typeface="Arial" charset="0"/>
                          <a:cs typeface="Arial" charset="0"/>
                        </a:rPr>
                        <a:t> </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391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Avg</a:t>
                      </a:r>
                      <a:endParaRPr kumimoji="0" lang="en-US" sz="3200" b="0" i="0" u="none" strike="noStrike" cap="none" normalizeH="0" baseline="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1304</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1254</a:t>
                      </a: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1113</a:t>
                      </a:r>
                      <a:endParaRPr kumimoji="0" lang="en-US" sz="3200" b="0" i="0" u="none" strike="noStrike" cap="none" normalizeH="0" baseline="0" dirty="0" smtClean="0">
                        <a:ln>
                          <a:noFill/>
                        </a:ln>
                        <a:solidFill>
                          <a:schemeClr val="tx1"/>
                        </a:solidFill>
                        <a:effectLst/>
                        <a:latin typeface="Arial" charset="0"/>
                        <a:cs typeface="Arial" charset="0"/>
                      </a:endParaRPr>
                    </a:p>
                  </a:txBody>
                  <a:tcPr marL="91447" marR="91447" marT="45709" marB="4570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305273" name="Group 121"/>
          <p:cNvGraphicFramePr>
            <a:graphicFrameLocks noGrp="1"/>
          </p:cNvGraphicFramePr>
          <p:nvPr>
            <p:ph sz="half" idx="2"/>
          </p:nvPr>
        </p:nvGraphicFramePr>
        <p:xfrm>
          <a:off x="4621213" y="1685925"/>
          <a:ext cx="4038600" cy="3624264"/>
        </p:xfrm>
        <a:graphic>
          <a:graphicData uri="http://schemas.openxmlformats.org/drawingml/2006/table">
            <a:tbl>
              <a:tblPr/>
              <a:tblGrid>
                <a:gridCol w="1341782"/>
                <a:gridCol w="861392"/>
                <a:gridCol w="1016612"/>
                <a:gridCol w="818814"/>
              </a:tblGrid>
              <a:tr h="59435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URL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Selects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URL -</a:t>
                      </a:r>
                      <a:r>
                        <a:rPr kumimoji="0" lang="en-US" sz="1100" b="0" i="0" u="none" strike="noStrike" cap="none" normalizeH="0" baseline="0" dirty="0" err="1" smtClean="0">
                          <a:ln>
                            <a:noFill/>
                          </a:ln>
                          <a:solidFill>
                            <a:schemeClr val="tx1"/>
                          </a:solidFill>
                          <a:effectLst/>
                          <a:latin typeface="Arial" charset="0"/>
                          <a:cs typeface="Arial" charset="0"/>
                        </a:rPr>
                        <a:t>JROTCSelects</a:t>
                      </a:r>
                      <a:endParaRPr kumimoji="0" lang="en-US" sz="11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charset="0"/>
                          <a:cs typeface="Arial" charset="0"/>
                        </a:rPr>
                        <a:t>ASRs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cs typeface="Arial" charset="0"/>
                        </a:rPr>
                        <a:t>Top 10%</a:t>
                      </a:r>
                      <a:endParaRPr kumimoji="0" lang="en-US" sz="3200" b="0" i="0" u="none" strike="noStrike" cap="none" normalizeH="0" baseline="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62%</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37%</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cs typeface="Arial" charset="0"/>
                        </a:rPr>
                        <a:t>Top 20%</a:t>
                      </a:r>
                      <a:endParaRPr kumimoji="0" lang="en-US" sz="3200" b="0" i="0" u="none" strike="noStrike" cap="none" normalizeH="0" baseline="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83%</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81%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61%</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accent2"/>
                          </a:solidFill>
                          <a:effectLst/>
                          <a:latin typeface="Arial" charset="0"/>
                          <a:cs typeface="Arial" charset="0"/>
                        </a:rPr>
                        <a:t>Avg</a:t>
                      </a:r>
                      <a:r>
                        <a:rPr kumimoji="0" lang="en-US" sz="1800" b="1" i="0" u="none" strike="noStrike" cap="none" normalizeH="0" baseline="0" dirty="0" smtClean="0">
                          <a:ln>
                            <a:noFill/>
                          </a:ln>
                          <a:solidFill>
                            <a:schemeClr val="accent2"/>
                          </a:solidFill>
                          <a:effectLst/>
                          <a:latin typeface="Arial" charset="0"/>
                          <a:cs typeface="Arial" charset="0"/>
                        </a:rPr>
                        <a:t> GPA</a:t>
                      </a:r>
                      <a:endParaRPr kumimoji="0" lang="en-US" sz="3200" b="0" i="0" u="none" strike="noStrike" cap="none" normalizeH="0" baseline="0" dirty="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3.94</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3.53</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08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cs typeface="Arial" charset="0"/>
                        </a:rPr>
                        <a:t>Military Dep.</a:t>
                      </a:r>
                      <a:endParaRPr kumimoji="0" lang="en-US" sz="3200" b="0" i="0" u="none" strike="noStrike" cap="none" normalizeH="0" baseline="0" dirty="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28%</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12%</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08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Arial" charset="0"/>
                          <a:cs typeface="Arial" charset="0"/>
                        </a:rPr>
                        <a:t>JROTC Part.</a:t>
                      </a:r>
                      <a:endParaRPr kumimoji="0" lang="en-US" sz="3200" b="0" i="0" u="none" strike="noStrike" cap="none" normalizeH="0" baseline="0" dirty="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31%</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100%</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08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Arial" charset="0"/>
                          <a:cs typeface="Arial" charset="0"/>
                        </a:rPr>
                        <a:t>Technical Majors</a:t>
                      </a:r>
                      <a:endParaRPr kumimoji="0" lang="en-US" sz="3200" b="0" i="0" u="none" strike="noStrike" cap="none" normalizeH="0" baseline="0" smtClean="0">
                        <a:ln>
                          <a:noFill/>
                        </a:ln>
                        <a:solidFill>
                          <a:schemeClr val="accent2"/>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92%</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75%</a:t>
                      </a:r>
                      <a:endParaRPr kumimoji="0" lang="en-US" sz="32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277813" y="274638"/>
            <a:ext cx="7837487" cy="1143000"/>
          </a:xfrm>
          <a:noFill/>
        </p:spPr>
        <p:txBody>
          <a:bodyPr lIns="91432" tIns="45716" rIns="91432" bIns="45716" anchor="t"/>
          <a:lstStyle/>
          <a:p>
            <a:r>
              <a:rPr lang="en-US" sz="3600" smtClean="0">
                <a:solidFill>
                  <a:schemeClr val="tx2"/>
                </a:solidFill>
              </a:rPr>
              <a:t>Partner with America’s </a:t>
            </a:r>
            <a:br>
              <a:rPr lang="en-US" sz="3600" smtClean="0">
                <a:solidFill>
                  <a:schemeClr val="tx2"/>
                </a:solidFill>
              </a:rPr>
            </a:br>
            <a:r>
              <a:rPr lang="en-US" sz="3600" smtClean="0">
                <a:solidFill>
                  <a:schemeClr val="tx2"/>
                </a:solidFill>
              </a:rPr>
              <a:t>Colleges and Universities</a:t>
            </a:r>
          </a:p>
        </p:txBody>
      </p:sp>
      <p:sp>
        <p:nvSpPr>
          <p:cNvPr id="5126" name="Text Box 5"/>
          <p:cNvSpPr txBox="1">
            <a:spLocks noChangeArrowheads="1"/>
          </p:cNvSpPr>
          <p:nvPr/>
        </p:nvSpPr>
        <p:spPr bwMode="auto">
          <a:xfrm>
            <a:off x="190083" y="2435409"/>
            <a:ext cx="8761412" cy="3046980"/>
          </a:xfrm>
          <a:prstGeom prst="rect">
            <a:avLst/>
          </a:prstGeom>
          <a:noFill/>
          <a:ln w="9525">
            <a:noFill/>
            <a:miter lim="800000"/>
            <a:headEnd/>
            <a:tailEnd/>
          </a:ln>
        </p:spPr>
        <p:txBody>
          <a:bodyPr lIns="91432" tIns="45716" rIns="91432" bIns="45716">
            <a:spAutoFit/>
          </a:bodyPr>
          <a:lstStyle/>
          <a:p>
            <a:pPr algn="l">
              <a:spcBef>
                <a:spcPct val="50000"/>
              </a:spcBef>
              <a:buClr>
                <a:srgbClr val="FF0000"/>
              </a:buClr>
              <a:buFontTx/>
              <a:buChar char="•"/>
            </a:pPr>
            <a:r>
              <a:rPr lang="en-US" sz="2600" b="1" dirty="0">
                <a:solidFill>
                  <a:schemeClr val="bg2"/>
                </a:solidFill>
                <a:latin typeface="Arial" charset="0"/>
              </a:rPr>
              <a:t>  </a:t>
            </a:r>
            <a:r>
              <a:rPr lang="en-US" sz="3200" b="1" dirty="0">
                <a:solidFill>
                  <a:schemeClr val="tx2"/>
                </a:solidFill>
                <a:latin typeface="Arial" charset="0"/>
              </a:rPr>
              <a:t>62 NROTC Units hosted by 75 Host schools</a:t>
            </a:r>
          </a:p>
          <a:p>
            <a:pPr algn="l">
              <a:spcBef>
                <a:spcPct val="50000"/>
              </a:spcBef>
              <a:buClr>
                <a:srgbClr val="FF0000"/>
              </a:buClr>
              <a:buFontTx/>
              <a:buChar char="•"/>
            </a:pPr>
            <a:r>
              <a:rPr lang="en-US" sz="3200" b="1" dirty="0">
                <a:solidFill>
                  <a:schemeClr val="tx2"/>
                </a:solidFill>
                <a:latin typeface="Arial" charset="0"/>
              </a:rPr>
              <a:t>  87+ universities affiliated via cross-town programs</a:t>
            </a:r>
          </a:p>
          <a:p>
            <a:pPr algn="l">
              <a:spcBef>
                <a:spcPct val="50000"/>
              </a:spcBef>
              <a:buClr>
                <a:srgbClr val="FF0000"/>
              </a:buClr>
              <a:buFontTx/>
              <a:buChar char="•"/>
            </a:pPr>
            <a:r>
              <a:rPr lang="en-US" sz="3200" b="1" dirty="0">
                <a:solidFill>
                  <a:schemeClr val="tx2"/>
                </a:solidFill>
                <a:latin typeface="Arial" charset="0"/>
              </a:rPr>
              <a:t>  On diverse campuses across the nation</a:t>
            </a:r>
            <a:r>
              <a:rPr lang="en-US" sz="3200" b="1" dirty="0">
                <a:solidFill>
                  <a:schemeClr val="bg2"/>
                </a:solidFill>
                <a:latin typeface="Arial" charset="0"/>
              </a:rPr>
              <a:t> </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0" y="48126"/>
            <a:ext cx="7772400" cy="1143000"/>
          </a:xfrm>
          <a:noFill/>
        </p:spPr>
        <p:txBody>
          <a:bodyPr/>
          <a:lstStyle/>
          <a:p>
            <a:pPr eaLnBrk="1" hangingPunct="1"/>
            <a:r>
              <a:rPr lang="en-US" dirty="0" smtClean="0"/>
              <a:t>    NROTC Scholarship</a:t>
            </a:r>
          </a:p>
        </p:txBody>
      </p:sp>
      <p:sp>
        <p:nvSpPr>
          <p:cNvPr id="10244" name="Rectangle 3"/>
          <p:cNvSpPr>
            <a:spLocks noGrp="1" noChangeArrowheads="1"/>
          </p:cNvSpPr>
          <p:nvPr>
            <p:ph type="body" idx="1"/>
          </p:nvPr>
        </p:nvSpPr>
        <p:spPr>
          <a:xfrm>
            <a:off x="3830855" y="1313451"/>
            <a:ext cx="5313145" cy="5375025"/>
          </a:xfrm>
        </p:spPr>
        <p:txBody>
          <a:bodyPr/>
          <a:lstStyle/>
          <a:p>
            <a:pPr marL="361950" indent="-361950" defTabSz="966788" eaLnBrk="1" hangingPunct="1">
              <a:lnSpc>
                <a:spcPct val="90000"/>
              </a:lnSpc>
              <a:buFontTx/>
              <a:buChar char="•"/>
              <a:defRPr/>
            </a:pPr>
            <a:r>
              <a:rPr lang="en-US" sz="2800" dirty="0" smtClean="0"/>
              <a:t>Scholarship </a:t>
            </a:r>
            <a:r>
              <a:rPr lang="en-US" sz="2800" u="sng" dirty="0" smtClean="0"/>
              <a:t>requires</a:t>
            </a:r>
            <a:r>
              <a:rPr lang="en-US" sz="2800" dirty="0" smtClean="0"/>
              <a:t>:</a:t>
            </a:r>
          </a:p>
          <a:p>
            <a:pPr marL="762000" lvl="1" indent="-361950" defTabSz="966788" eaLnBrk="1" hangingPunct="1">
              <a:lnSpc>
                <a:spcPct val="90000"/>
              </a:lnSpc>
              <a:buFontTx/>
              <a:buChar char="•"/>
              <a:defRPr/>
            </a:pPr>
            <a:r>
              <a:rPr lang="en-US" sz="2200" dirty="0" smtClean="0"/>
              <a:t>Specific university courses, incl.</a:t>
            </a:r>
          </a:p>
          <a:p>
            <a:pPr marL="1052512" lvl="2" indent="-361950" defTabSz="966788" eaLnBrk="1" hangingPunct="1">
              <a:lnSpc>
                <a:spcPct val="90000"/>
              </a:lnSpc>
              <a:defRPr/>
            </a:pPr>
            <a:r>
              <a:rPr lang="en-US" sz="2000" dirty="0" smtClean="0">
                <a:ea typeface="+mn-ea"/>
                <a:cs typeface="+mn-cs"/>
              </a:rPr>
              <a:t>Engineering level calculus</a:t>
            </a:r>
          </a:p>
          <a:p>
            <a:pPr marL="1052512" lvl="2" indent="-361950" defTabSz="966788" eaLnBrk="1" hangingPunct="1">
              <a:lnSpc>
                <a:spcPct val="90000"/>
              </a:lnSpc>
              <a:defRPr/>
            </a:pPr>
            <a:r>
              <a:rPr lang="en-US" sz="2000" dirty="0" smtClean="0">
                <a:ea typeface="+mn-ea"/>
                <a:cs typeface="+mn-cs"/>
              </a:rPr>
              <a:t>Calculus-based physics</a:t>
            </a:r>
          </a:p>
          <a:p>
            <a:pPr marL="762000" lvl="1" indent="-361950" defTabSz="966788" eaLnBrk="1" hangingPunct="1">
              <a:lnSpc>
                <a:spcPct val="90000"/>
              </a:lnSpc>
              <a:buFontTx/>
              <a:buChar char="•"/>
              <a:defRPr/>
            </a:pPr>
            <a:r>
              <a:rPr lang="en-US" sz="2200" dirty="0" smtClean="0"/>
              <a:t>8 Naval Science courses, incl.</a:t>
            </a:r>
          </a:p>
          <a:p>
            <a:pPr marL="1076325" lvl="2" indent="-303213" defTabSz="966788" eaLnBrk="1" hangingPunct="1">
              <a:lnSpc>
                <a:spcPct val="90000"/>
              </a:lnSpc>
              <a:defRPr/>
            </a:pPr>
            <a:r>
              <a:rPr lang="en-US" sz="2000" dirty="0" smtClean="0">
                <a:ea typeface="+mn-ea"/>
                <a:cs typeface="+mn-cs"/>
              </a:rPr>
              <a:t>Intro to Naval Ops</a:t>
            </a:r>
          </a:p>
          <a:p>
            <a:pPr marL="1076325" lvl="2" indent="-303213" defTabSz="966788" eaLnBrk="1" hangingPunct="1">
              <a:lnSpc>
                <a:spcPct val="90000"/>
              </a:lnSpc>
              <a:defRPr/>
            </a:pPr>
            <a:r>
              <a:rPr lang="en-US" sz="2000" dirty="0" smtClean="0">
                <a:ea typeface="+mn-ea"/>
                <a:cs typeface="+mn-cs"/>
              </a:rPr>
              <a:t>Leadership and Ethics</a:t>
            </a:r>
          </a:p>
          <a:p>
            <a:pPr marL="762000" lvl="1" indent="-361950" defTabSz="966788" eaLnBrk="1" hangingPunct="1">
              <a:lnSpc>
                <a:spcPct val="90000"/>
              </a:lnSpc>
              <a:buFontTx/>
              <a:buChar char="•"/>
              <a:defRPr/>
            </a:pPr>
            <a:r>
              <a:rPr lang="en-US" sz="2200" dirty="0" smtClean="0"/>
              <a:t>Professional development, including</a:t>
            </a:r>
          </a:p>
          <a:p>
            <a:pPr marL="1076325" lvl="2" indent="-303213" defTabSz="966788" eaLnBrk="1" hangingPunct="1">
              <a:lnSpc>
                <a:spcPct val="90000"/>
              </a:lnSpc>
              <a:defRPr/>
            </a:pPr>
            <a:r>
              <a:rPr lang="en-US" sz="2000" dirty="0" smtClean="0">
                <a:ea typeface="+mn-ea"/>
                <a:cs typeface="+mn-cs"/>
              </a:rPr>
              <a:t>Lab and drill</a:t>
            </a:r>
          </a:p>
          <a:p>
            <a:pPr marL="1076325" lvl="2" indent="-303213" defTabSz="966788" eaLnBrk="1" hangingPunct="1">
              <a:lnSpc>
                <a:spcPct val="90000"/>
              </a:lnSpc>
              <a:defRPr/>
            </a:pPr>
            <a:r>
              <a:rPr lang="en-US" sz="2000" dirty="0" smtClean="0">
                <a:ea typeface="+mn-ea"/>
                <a:cs typeface="+mn-cs"/>
              </a:rPr>
              <a:t>Summer training</a:t>
            </a:r>
          </a:p>
          <a:p>
            <a:pPr marL="762000" lvl="1" indent="-361950" defTabSz="966788" eaLnBrk="1" hangingPunct="1">
              <a:lnSpc>
                <a:spcPct val="90000"/>
              </a:lnSpc>
              <a:buFontTx/>
              <a:buChar char="•"/>
              <a:defRPr/>
            </a:pPr>
            <a:r>
              <a:rPr lang="en-US" sz="2200" dirty="0" smtClean="0"/>
              <a:t>Completion of academic major</a:t>
            </a:r>
          </a:p>
          <a:p>
            <a:pPr marL="762000" lvl="1" indent="-361950" defTabSz="966788" eaLnBrk="1" hangingPunct="1">
              <a:lnSpc>
                <a:spcPct val="90000"/>
              </a:lnSpc>
              <a:buFontTx/>
              <a:buChar char="•"/>
              <a:defRPr/>
            </a:pPr>
            <a:r>
              <a:rPr lang="en-US" sz="2200" dirty="0" smtClean="0"/>
              <a:t>Commissioning as either URL or Nurse Corps (staff Corps not normally available) </a:t>
            </a:r>
          </a:p>
        </p:txBody>
      </p:sp>
      <p:sp>
        <p:nvSpPr>
          <p:cNvPr id="6149" name="Rectangle 4"/>
          <p:cNvSpPr>
            <a:spLocks noChangeArrowheads="1"/>
          </p:cNvSpPr>
          <p:nvPr/>
        </p:nvSpPr>
        <p:spPr bwMode="auto">
          <a:xfrm>
            <a:off x="7280275" y="6261100"/>
            <a:ext cx="171450" cy="298450"/>
          </a:xfrm>
          <a:prstGeom prst="rect">
            <a:avLst/>
          </a:prstGeom>
          <a:noFill/>
          <a:ln w="9525">
            <a:noFill/>
            <a:miter lim="800000"/>
            <a:headEnd/>
            <a:tailEnd/>
          </a:ln>
        </p:spPr>
        <p:txBody>
          <a:bodyPr wrap="none" lIns="86493" tIns="43247" rIns="86493" bIns="43247">
            <a:spAutoFit/>
          </a:bodyPr>
          <a:lstStyle/>
          <a:p>
            <a:pPr defTabSz="865188">
              <a:spcBef>
                <a:spcPct val="50000"/>
              </a:spcBef>
            </a:pPr>
            <a:endParaRPr lang="en-US">
              <a:solidFill>
                <a:schemeClr val="bg2"/>
              </a:solidFill>
              <a:latin typeface="Arial" charset="0"/>
            </a:endParaRPr>
          </a:p>
        </p:txBody>
      </p:sp>
      <p:sp>
        <p:nvSpPr>
          <p:cNvPr id="6" name="Rectangle 3"/>
          <p:cNvSpPr txBox="1">
            <a:spLocks noChangeArrowheads="1"/>
          </p:cNvSpPr>
          <p:nvPr/>
        </p:nvSpPr>
        <p:spPr bwMode="auto">
          <a:xfrm>
            <a:off x="0" y="1270535"/>
            <a:ext cx="4034489" cy="5197642"/>
          </a:xfrm>
          <a:prstGeom prst="rect">
            <a:avLst/>
          </a:prstGeom>
          <a:noFill/>
          <a:ln w="9525">
            <a:noFill/>
            <a:miter lim="800000"/>
            <a:headEnd/>
            <a:tailEnd/>
          </a:ln>
        </p:spPr>
        <p:txBody>
          <a:bodyPr/>
          <a:lstStyle/>
          <a:p>
            <a:pPr marL="361950" indent="-361950" algn="l" defTabSz="966788">
              <a:lnSpc>
                <a:spcPct val="90000"/>
              </a:lnSpc>
              <a:spcBef>
                <a:spcPct val="30000"/>
              </a:spcBef>
              <a:buClr>
                <a:srgbClr val="FF3300"/>
              </a:buClr>
              <a:buFontTx/>
              <a:buChar char="•"/>
              <a:defRPr/>
            </a:pPr>
            <a:r>
              <a:rPr lang="en-US" sz="2800" b="1" kern="0" dirty="0">
                <a:solidFill>
                  <a:srgbClr val="000099"/>
                </a:solidFill>
                <a:latin typeface="+mn-lt"/>
              </a:rPr>
              <a:t>Scholarship </a:t>
            </a:r>
            <a:r>
              <a:rPr lang="en-US" sz="2800" b="1" u="sng" kern="0" dirty="0">
                <a:solidFill>
                  <a:srgbClr val="000099"/>
                </a:solidFill>
                <a:latin typeface="+mn-lt"/>
              </a:rPr>
              <a:t>provides</a:t>
            </a:r>
            <a:r>
              <a:rPr lang="en-US" sz="2800" b="1" kern="0" dirty="0">
                <a:solidFill>
                  <a:srgbClr val="000099"/>
                </a:solidFill>
                <a:latin typeface="+mn-lt"/>
              </a:rPr>
              <a:t>:</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Full tuition and fees</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Book stipend ($750/yr)</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Uniforms</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Naval Science textbooks</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Sail Training</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Marksmanship Training</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Three summer cruises</a:t>
            </a:r>
          </a:p>
          <a:p>
            <a:pPr marL="785813" lvl="1" indent="-303213" algn="l" defTabSz="966788">
              <a:lnSpc>
                <a:spcPct val="90000"/>
              </a:lnSpc>
              <a:spcBef>
                <a:spcPct val="30000"/>
              </a:spcBef>
              <a:buClr>
                <a:srgbClr val="FF3300"/>
              </a:buClr>
              <a:buFontTx/>
              <a:buChar char="•"/>
              <a:defRPr/>
            </a:pPr>
            <a:r>
              <a:rPr lang="en-US" sz="2400" b="1" kern="0" dirty="0">
                <a:solidFill>
                  <a:srgbClr val="000099"/>
                </a:solidFill>
                <a:latin typeface="+mn-lt"/>
              </a:rPr>
              <a:t>Monthly stipend ($250, $300, $350, $400)</a:t>
            </a:r>
          </a:p>
          <a:p>
            <a:pPr marL="361950" indent="-361950" algn="l" defTabSz="966788">
              <a:lnSpc>
                <a:spcPct val="90000"/>
              </a:lnSpc>
              <a:spcBef>
                <a:spcPct val="30000"/>
              </a:spcBef>
              <a:buClr>
                <a:srgbClr val="FF3300"/>
              </a:buClr>
              <a:buFontTx/>
              <a:buChar char="•"/>
              <a:defRPr/>
            </a:pPr>
            <a:endParaRPr lang="en-US" sz="2000" b="1" kern="0" dirty="0">
              <a:solidFill>
                <a:srgbClr val="000099"/>
              </a:solidFill>
              <a:latin typeface="+mn-lt"/>
            </a:endParaRPr>
          </a:p>
          <a:p>
            <a:pPr marL="361950" indent="-361950" algn="l" defTabSz="966788">
              <a:lnSpc>
                <a:spcPct val="90000"/>
              </a:lnSpc>
              <a:spcBef>
                <a:spcPct val="30000"/>
              </a:spcBef>
              <a:buClr>
                <a:srgbClr val="FF3300"/>
              </a:buClr>
              <a:buFontTx/>
              <a:buChar char="•"/>
              <a:defRPr/>
            </a:pPr>
            <a:endParaRPr lang="en-US" sz="2000" b="1" kern="0" dirty="0">
              <a:solidFill>
                <a:srgbClr val="000099"/>
              </a:solidFill>
              <a:latin typeface="+mn-lt"/>
            </a:endParaRPr>
          </a:p>
        </p:txBody>
      </p:sp>
    </p:spTree>
  </p:cSld>
  <p:clrMapOvr>
    <a:masterClrMapping/>
  </p:clrMapOvr>
  <p:transition advClick="0">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247650" y="0"/>
            <a:ext cx="6775450" cy="762000"/>
          </a:xfrm>
          <a:noFill/>
        </p:spPr>
        <p:txBody>
          <a:bodyPr lIns="91432" tIns="45716" rIns="91432" bIns="45716" anchor="t"/>
          <a:lstStyle/>
          <a:p>
            <a:pPr eaLnBrk="1" hangingPunct="1"/>
            <a:r>
              <a:rPr lang="en-US" smtClean="0">
                <a:solidFill>
                  <a:schemeClr val="tx2"/>
                </a:solidFill>
              </a:rPr>
              <a:t>Costs </a:t>
            </a:r>
            <a:r>
              <a:rPr lang="en-US" u="sng" smtClean="0">
                <a:solidFill>
                  <a:schemeClr val="tx2"/>
                </a:solidFill>
              </a:rPr>
              <a:t>NOT</a:t>
            </a:r>
            <a:r>
              <a:rPr lang="en-US" smtClean="0">
                <a:solidFill>
                  <a:schemeClr val="tx2"/>
                </a:solidFill>
              </a:rPr>
              <a:t> Covered for </a:t>
            </a:r>
            <a:br>
              <a:rPr lang="en-US" smtClean="0">
                <a:solidFill>
                  <a:schemeClr val="tx2"/>
                </a:solidFill>
              </a:rPr>
            </a:br>
            <a:r>
              <a:rPr lang="en-US" smtClean="0">
                <a:solidFill>
                  <a:schemeClr val="tx2"/>
                </a:solidFill>
              </a:rPr>
              <a:t>Scholarship Midshipmen</a:t>
            </a:r>
          </a:p>
        </p:txBody>
      </p:sp>
      <p:sp>
        <p:nvSpPr>
          <p:cNvPr id="7172" name="Text Box 3"/>
          <p:cNvSpPr txBox="1">
            <a:spLocks noChangeArrowheads="1"/>
          </p:cNvSpPr>
          <p:nvPr/>
        </p:nvSpPr>
        <p:spPr bwMode="auto">
          <a:xfrm>
            <a:off x="795338" y="1801813"/>
            <a:ext cx="7423150" cy="4308864"/>
          </a:xfrm>
          <a:prstGeom prst="rect">
            <a:avLst/>
          </a:prstGeom>
          <a:noFill/>
          <a:ln w="9525">
            <a:noFill/>
            <a:miter lim="800000"/>
            <a:headEnd/>
            <a:tailEnd/>
          </a:ln>
        </p:spPr>
        <p:txBody>
          <a:bodyPr lIns="91432" tIns="45716" rIns="91432" bIns="45716">
            <a:spAutoFit/>
          </a:bodyPr>
          <a:lstStyle/>
          <a:p>
            <a:pPr marL="457200" indent="-457200" algn="l">
              <a:spcBef>
                <a:spcPct val="50000"/>
              </a:spcBef>
              <a:buClr>
                <a:srgbClr val="FF0000"/>
              </a:buClr>
              <a:buFont typeface="Arial" pitchFamily="34" charset="0"/>
              <a:buChar char="•"/>
            </a:pPr>
            <a:r>
              <a:rPr lang="en-US" sz="2800" b="1" dirty="0" smtClean="0">
                <a:solidFill>
                  <a:schemeClr val="tx2"/>
                </a:solidFill>
                <a:latin typeface="Times New Roman" pitchFamily="18" charset="0"/>
              </a:rPr>
              <a:t>Room </a:t>
            </a:r>
            <a:r>
              <a:rPr lang="en-US" sz="2800" b="1" dirty="0">
                <a:solidFill>
                  <a:schemeClr val="tx2"/>
                </a:solidFill>
                <a:latin typeface="Times New Roman" pitchFamily="18" charset="0"/>
              </a:rPr>
              <a:t>and board</a:t>
            </a:r>
          </a:p>
          <a:p>
            <a:pPr marL="457200" indent="-457200" algn="l">
              <a:spcBef>
                <a:spcPct val="50000"/>
              </a:spcBef>
              <a:buClr>
                <a:srgbClr val="FF0000"/>
              </a:buClr>
              <a:buFont typeface="Arial" pitchFamily="34" charset="0"/>
              <a:buChar char="•"/>
            </a:pPr>
            <a:r>
              <a:rPr lang="en-US" sz="2800" b="1" dirty="0" smtClean="0">
                <a:solidFill>
                  <a:schemeClr val="tx2"/>
                </a:solidFill>
                <a:latin typeface="Times New Roman" pitchFamily="18" charset="0"/>
              </a:rPr>
              <a:t>Year-round </a:t>
            </a:r>
            <a:r>
              <a:rPr lang="en-US" sz="2800" b="1" dirty="0">
                <a:solidFill>
                  <a:schemeClr val="tx2"/>
                </a:solidFill>
                <a:latin typeface="Times New Roman" pitchFamily="18" charset="0"/>
              </a:rPr>
              <a:t>pay</a:t>
            </a:r>
          </a:p>
          <a:p>
            <a:pPr marL="457200" indent="-457200" algn="l">
              <a:spcBef>
                <a:spcPct val="50000"/>
              </a:spcBef>
              <a:buClr>
                <a:srgbClr val="FF0000"/>
              </a:buClr>
              <a:buFont typeface="Arial" pitchFamily="34" charset="0"/>
              <a:buChar char="•"/>
            </a:pPr>
            <a:r>
              <a:rPr lang="en-US" sz="2800" b="1" dirty="0" smtClean="0">
                <a:solidFill>
                  <a:schemeClr val="tx2"/>
                </a:solidFill>
                <a:latin typeface="Times New Roman" pitchFamily="18" charset="0"/>
              </a:rPr>
              <a:t>Health </a:t>
            </a:r>
            <a:r>
              <a:rPr lang="en-US" sz="2800" b="1" dirty="0">
                <a:solidFill>
                  <a:schemeClr val="tx2"/>
                </a:solidFill>
                <a:latin typeface="Times New Roman" pitchFamily="18" charset="0"/>
              </a:rPr>
              <a:t>care</a:t>
            </a:r>
          </a:p>
          <a:p>
            <a:pPr marL="457200" indent="-457200" algn="l">
              <a:spcBef>
                <a:spcPct val="50000"/>
              </a:spcBef>
              <a:buClr>
                <a:srgbClr val="FF0000"/>
              </a:buClr>
              <a:buFont typeface="Arial" pitchFamily="34" charset="0"/>
              <a:buChar char="•"/>
            </a:pPr>
            <a:r>
              <a:rPr lang="en-US" sz="2800" b="1" dirty="0" smtClean="0">
                <a:solidFill>
                  <a:schemeClr val="tx2"/>
                </a:solidFill>
                <a:latin typeface="Times New Roman" pitchFamily="18" charset="0"/>
              </a:rPr>
              <a:t>Personal </a:t>
            </a:r>
            <a:r>
              <a:rPr lang="en-US" sz="2800" b="1" dirty="0">
                <a:solidFill>
                  <a:schemeClr val="tx2"/>
                </a:solidFill>
                <a:latin typeface="Times New Roman" pitchFamily="18" charset="0"/>
              </a:rPr>
              <a:t>items, such as:</a:t>
            </a:r>
          </a:p>
          <a:p>
            <a:pPr lvl="1" algn="l">
              <a:spcBef>
                <a:spcPct val="50000"/>
              </a:spcBef>
              <a:buClr>
                <a:srgbClr val="FF0000"/>
              </a:buClr>
            </a:pPr>
            <a:r>
              <a:rPr lang="en-US" sz="2000" b="1" dirty="0" smtClean="0">
                <a:solidFill>
                  <a:schemeClr val="tx2"/>
                </a:solidFill>
                <a:latin typeface="Times New Roman" pitchFamily="18" charset="0"/>
              </a:rPr>
              <a:t>Uniform </a:t>
            </a:r>
            <a:r>
              <a:rPr lang="en-US" sz="2000" b="1" dirty="0">
                <a:solidFill>
                  <a:schemeClr val="tx2"/>
                </a:solidFill>
                <a:latin typeface="Times New Roman" pitchFamily="18" charset="0"/>
              </a:rPr>
              <a:t>cleaning		</a:t>
            </a:r>
            <a:r>
              <a:rPr lang="en-US" sz="2000" b="1" dirty="0" smtClean="0">
                <a:solidFill>
                  <a:schemeClr val="tx2"/>
                </a:solidFill>
                <a:latin typeface="Times New Roman" pitchFamily="18" charset="0"/>
              </a:rPr>
              <a:t>	Academic </a:t>
            </a:r>
            <a:r>
              <a:rPr lang="en-US" sz="2000" b="1" dirty="0">
                <a:solidFill>
                  <a:schemeClr val="tx2"/>
                </a:solidFill>
                <a:latin typeface="Times New Roman" pitchFamily="18" charset="0"/>
              </a:rPr>
              <a:t>supplies</a:t>
            </a:r>
          </a:p>
          <a:p>
            <a:pPr lvl="1" algn="l">
              <a:spcBef>
                <a:spcPct val="50000"/>
              </a:spcBef>
              <a:buClr>
                <a:srgbClr val="FF0000"/>
              </a:buClr>
            </a:pPr>
            <a:r>
              <a:rPr lang="en-US" sz="2000" b="1" dirty="0" smtClean="0">
                <a:solidFill>
                  <a:schemeClr val="tx2"/>
                </a:solidFill>
                <a:latin typeface="Times New Roman" pitchFamily="18" charset="0"/>
              </a:rPr>
              <a:t>Physical </a:t>
            </a:r>
            <a:r>
              <a:rPr lang="en-US" sz="2000" b="1" dirty="0">
                <a:solidFill>
                  <a:schemeClr val="tx2"/>
                </a:solidFill>
                <a:latin typeface="Times New Roman" pitchFamily="18" charset="0"/>
              </a:rPr>
              <a:t>training clothing	</a:t>
            </a:r>
            <a:r>
              <a:rPr lang="en-US" sz="2000" b="1" dirty="0" smtClean="0">
                <a:solidFill>
                  <a:schemeClr val="tx2"/>
                </a:solidFill>
                <a:latin typeface="Times New Roman" pitchFamily="18" charset="0"/>
              </a:rPr>
              <a:t>	Some </a:t>
            </a:r>
            <a:r>
              <a:rPr lang="en-US" sz="2000" b="1" dirty="0">
                <a:solidFill>
                  <a:schemeClr val="tx2"/>
                </a:solidFill>
                <a:latin typeface="Times New Roman" pitchFamily="18" charset="0"/>
              </a:rPr>
              <a:t>orientation costs</a:t>
            </a:r>
          </a:p>
          <a:p>
            <a:pPr lvl="1" algn="l">
              <a:spcBef>
                <a:spcPct val="50000"/>
              </a:spcBef>
              <a:buClr>
                <a:srgbClr val="FF0000"/>
              </a:buClr>
            </a:pPr>
            <a:r>
              <a:rPr lang="en-US" sz="2000" b="1" dirty="0" smtClean="0">
                <a:solidFill>
                  <a:schemeClr val="tx2"/>
                </a:solidFill>
                <a:latin typeface="Times New Roman" pitchFamily="18" charset="0"/>
              </a:rPr>
              <a:t>Haircuts</a:t>
            </a:r>
            <a:r>
              <a:rPr lang="en-US" sz="2000" b="1" dirty="0">
                <a:solidFill>
                  <a:schemeClr val="tx2"/>
                </a:solidFill>
                <a:latin typeface="Times New Roman" pitchFamily="18" charset="0"/>
              </a:rPr>
              <a:t>			</a:t>
            </a:r>
            <a:r>
              <a:rPr lang="en-US" sz="2000" b="1" dirty="0" smtClean="0">
                <a:solidFill>
                  <a:schemeClr val="tx2"/>
                </a:solidFill>
                <a:latin typeface="Times New Roman" pitchFamily="18" charset="0"/>
              </a:rPr>
              <a:t>	Tailoring</a:t>
            </a:r>
            <a:endParaRPr lang="en-US" sz="2000" b="1" dirty="0">
              <a:solidFill>
                <a:schemeClr val="tx2"/>
              </a:solidFill>
              <a:latin typeface="Times New Roman" pitchFamily="18" charset="0"/>
            </a:endParaRPr>
          </a:p>
          <a:p>
            <a:pPr lvl="1" algn="l">
              <a:spcBef>
                <a:spcPct val="50000"/>
              </a:spcBef>
              <a:buClr>
                <a:srgbClr val="FF0000"/>
              </a:buClr>
            </a:pPr>
            <a:r>
              <a:rPr lang="en-US" sz="2000" b="1" dirty="0" smtClean="0">
                <a:solidFill>
                  <a:schemeClr val="tx2"/>
                </a:solidFill>
                <a:latin typeface="Times New Roman" pitchFamily="18" charset="0"/>
              </a:rPr>
              <a:t>Personal </a:t>
            </a:r>
            <a:r>
              <a:rPr lang="en-US" sz="2000" b="1" dirty="0">
                <a:solidFill>
                  <a:schemeClr val="tx2"/>
                </a:solidFill>
                <a:latin typeface="Times New Roman" pitchFamily="18" charset="0"/>
              </a:rPr>
              <a:t>computers 		</a:t>
            </a:r>
            <a:r>
              <a:rPr lang="en-US" sz="2000" b="1" dirty="0" smtClean="0">
                <a:solidFill>
                  <a:schemeClr val="tx2"/>
                </a:solidFill>
                <a:latin typeface="Times New Roman" pitchFamily="18" charset="0"/>
              </a:rPr>
              <a:t>	Complete </a:t>
            </a:r>
            <a:r>
              <a:rPr lang="en-US" sz="2000" b="1" dirty="0">
                <a:solidFill>
                  <a:schemeClr val="tx2"/>
                </a:solidFill>
                <a:latin typeface="Times New Roman" pitchFamily="18" charset="0"/>
              </a:rPr>
              <a:t>Sea bag</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0" y="0"/>
            <a:ext cx="7837488" cy="1143000"/>
          </a:xfrm>
          <a:noFill/>
        </p:spPr>
        <p:txBody>
          <a:bodyPr lIns="90480" tIns="44446" rIns="90480" bIns="44446"/>
          <a:lstStyle/>
          <a:p>
            <a:pPr eaLnBrk="1" hangingPunct="1"/>
            <a:r>
              <a:rPr lang="en-US" sz="4400" dirty="0" smtClean="0"/>
              <a:t>    Scholarship Programs</a:t>
            </a:r>
          </a:p>
        </p:txBody>
      </p:sp>
      <p:sp>
        <p:nvSpPr>
          <p:cNvPr id="8196" name="Rectangle 3"/>
          <p:cNvSpPr>
            <a:spLocks noChangeArrowheads="1"/>
          </p:cNvSpPr>
          <p:nvPr/>
        </p:nvSpPr>
        <p:spPr bwMode="auto">
          <a:xfrm>
            <a:off x="293688" y="1401763"/>
            <a:ext cx="8664575" cy="4952630"/>
          </a:xfrm>
          <a:prstGeom prst="rect">
            <a:avLst/>
          </a:prstGeom>
          <a:noFill/>
          <a:ln w="12700">
            <a:noFill/>
            <a:miter lim="800000"/>
            <a:headEnd/>
            <a:tailEnd/>
          </a:ln>
        </p:spPr>
        <p:txBody>
          <a:bodyPr lIns="90480" tIns="44446" rIns="90480" bIns="44446">
            <a:spAutoFit/>
          </a:bodyPr>
          <a:lstStyle/>
          <a:p>
            <a:pPr marL="457200" indent="-457200" algn="l" eaLnBrk="0" hangingPunct="0">
              <a:buClr>
                <a:srgbClr val="FF0000"/>
              </a:buClr>
              <a:buFont typeface="Arial" pitchFamily="34" charset="0"/>
              <a:buChar char="•"/>
            </a:pPr>
            <a:r>
              <a:rPr lang="en-US" sz="2600" b="1" dirty="0">
                <a:solidFill>
                  <a:schemeClr val="tx2"/>
                </a:solidFill>
                <a:latin typeface="Times New Roman" pitchFamily="18" charset="0"/>
              </a:rPr>
              <a:t> Via Navy Recruiting Command (NRC)</a:t>
            </a:r>
            <a:endParaRPr lang="en-US" sz="2600" b="1" u="sng" dirty="0">
              <a:solidFill>
                <a:schemeClr val="tx2"/>
              </a:solidFill>
              <a:latin typeface="Times New Roman" pitchFamily="18" charset="0"/>
            </a:endParaRPr>
          </a:p>
          <a:p>
            <a:pPr marL="800100" lvl="1" indent="-342900" algn="l" eaLnBrk="0" hangingPunct="0">
              <a:buClr>
                <a:schemeClr val="hlink"/>
              </a:buClr>
              <a:buFont typeface="Arial" pitchFamily="34" charset="0"/>
              <a:buChar char="•"/>
            </a:pPr>
            <a:r>
              <a:rPr lang="en-US" sz="2200" b="1" dirty="0">
                <a:solidFill>
                  <a:schemeClr val="tx2"/>
                </a:solidFill>
                <a:latin typeface="Times New Roman" pitchFamily="18" charset="0"/>
              </a:rPr>
              <a:t>National </a:t>
            </a:r>
            <a:r>
              <a:rPr lang="en-US" sz="2200" b="1" dirty="0" smtClean="0">
                <a:solidFill>
                  <a:schemeClr val="tx2"/>
                </a:solidFill>
                <a:latin typeface="Times New Roman" pitchFamily="18" charset="0"/>
              </a:rPr>
              <a:t>Scholarship – URL &amp; Nurse</a:t>
            </a:r>
            <a:endParaRPr lang="en-US" sz="2200" b="1" dirty="0">
              <a:solidFill>
                <a:schemeClr val="tx2"/>
              </a:solidFill>
              <a:latin typeface="Times New Roman" pitchFamily="18" charset="0"/>
            </a:endParaRPr>
          </a:p>
          <a:p>
            <a:pPr marL="800100" lvl="1" indent="-342900" algn="l" eaLnBrk="0" hangingPunct="0">
              <a:buClr>
                <a:schemeClr val="hlink"/>
              </a:buClr>
              <a:buFont typeface="Arial" pitchFamily="34" charset="0"/>
              <a:buChar char="•"/>
            </a:pPr>
            <a:r>
              <a:rPr lang="en-US" sz="2200" b="1" dirty="0">
                <a:solidFill>
                  <a:schemeClr val="tx2"/>
                </a:solidFill>
                <a:latin typeface="Times New Roman" pitchFamily="18" charset="0"/>
              </a:rPr>
              <a:t>Immediate Scholarship Reservation (ISR</a:t>
            </a:r>
            <a:r>
              <a:rPr lang="en-US" sz="2200" b="1" dirty="0" smtClean="0">
                <a:solidFill>
                  <a:schemeClr val="tx2"/>
                </a:solidFill>
                <a:latin typeface="Times New Roman" pitchFamily="18" charset="0"/>
              </a:rPr>
              <a:t>) – URL only</a:t>
            </a:r>
            <a:endParaRPr lang="en-US" sz="2200" b="1" dirty="0">
              <a:solidFill>
                <a:schemeClr val="tx2"/>
              </a:solidFill>
              <a:latin typeface="Times New Roman" pitchFamily="18" charset="0"/>
            </a:endParaRPr>
          </a:p>
          <a:p>
            <a:pPr marL="800100" lvl="1" indent="-342900" algn="l" eaLnBrk="0" hangingPunct="0">
              <a:buClr>
                <a:schemeClr val="hlink"/>
              </a:buClr>
              <a:buFont typeface="Arial" pitchFamily="34" charset="0"/>
              <a:buChar char="•"/>
            </a:pPr>
            <a:r>
              <a:rPr lang="en-US" sz="2200" b="1" dirty="0">
                <a:solidFill>
                  <a:schemeClr val="tx2"/>
                </a:solidFill>
                <a:latin typeface="Times New Roman" pitchFamily="18" charset="0"/>
              </a:rPr>
              <a:t>Alternative Scholarship Reservation (ASR</a:t>
            </a:r>
            <a:r>
              <a:rPr lang="en-US" sz="2200" b="1" dirty="0" smtClean="0">
                <a:solidFill>
                  <a:schemeClr val="tx2"/>
                </a:solidFill>
                <a:latin typeface="Times New Roman" pitchFamily="18" charset="0"/>
              </a:rPr>
              <a:t>) – URL only</a:t>
            </a:r>
            <a:endParaRPr lang="en-US" sz="2200" b="1" dirty="0">
              <a:solidFill>
                <a:schemeClr val="tx2"/>
              </a:solidFill>
              <a:latin typeface="Times New Roman" pitchFamily="18" charset="0"/>
            </a:endParaRPr>
          </a:p>
          <a:p>
            <a:pPr marL="800100" lvl="1" indent="-342900" algn="l" eaLnBrk="0" hangingPunct="0">
              <a:buClr>
                <a:schemeClr val="hlink"/>
              </a:buClr>
              <a:buFont typeface="Arial" pitchFamily="34" charset="0"/>
              <a:buChar char="•"/>
            </a:pPr>
            <a:endParaRPr lang="en-US" sz="2200" b="1" dirty="0">
              <a:solidFill>
                <a:schemeClr val="tx2"/>
              </a:solidFill>
              <a:latin typeface="Times New Roman" pitchFamily="18" charset="0"/>
            </a:endParaRPr>
          </a:p>
          <a:p>
            <a:pPr marL="457200" indent="-457200" algn="l" eaLnBrk="0" hangingPunct="0">
              <a:buClr>
                <a:schemeClr val="hlink"/>
              </a:buClr>
              <a:buFont typeface="Arial" pitchFamily="34" charset="0"/>
              <a:buChar char="•"/>
            </a:pPr>
            <a:r>
              <a:rPr lang="en-US" sz="2600" b="1" dirty="0">
                <a:solidFill>
                  <a:schemeClr val="tx2"/>
                </a:solidFill>
                <a:latin typeface="Times New Roman" pitchFamily="18" charset="0"/>
              </a:rPr>
              <a:t>Minority Servicing Institution Scholarship Reservation (MSISR) </a:t>
            </a:r>
            <a:endParaRPr lang="en-US" sz="2600" b="1" dirty="0" smtClean="0">
              <a:solidFill>
                <a:schemeClr val="tx2"/>
              </a:solidFill>
              <a:latin typeface="Times New Roman" pitchFamily="18" charset="0"/>
            </a:endParaRPr>
          </a:p>
          <a:p>
            <a:pPr marL="914400" lvl="1" indent="-457200" algn="l" eaLnBrk="0" hangingPunct="0">
              <a:buClr>
                <a:schemeClr val="hlink"/>
              </a:buClr>
              <a:buFont typeface="Arial" pitchFamily="34" charset="0"/>
              <a:buChar char="•"/>
            </a:pPr>
            <a:r>
              <a:rPr lang="en-US" sz="2200" b="1" dirty="0" smtClean="0">
                <a:solidFill>
                  <a:schemeClr val="tx2"/>
                </a:solidFill>
                <a:latin typeface="Times New Roman" pitchFamily="18" charset="0"/>
              </a:rPr>
              <a:t>Via </a:t>
            </a:r>
            <a:r>
              <a:rPr lang="en-US" sz="2200" b="1" dirty="0">
                <a:solidFill>
                  <a:schemeClr val="tx2"/>
                </a:solidFill>
                <a:latin typeface="Times New Roman" pitchFamily="18" charset="0"/>
              </a:rPr>
              <a:t>PNS at specific </a:t>
            </a:r>
            <a:r>
              <a:rPr lang="en-US" sz="2200" b="1" dirty="0" smtClean="0">
                <a:solidFill>
                  <a:schemeClr val="tx2"/>
                </a:solidFill>
                <a:latin typeface="Times New Roman" pitchFamily="18" charset="0"/>
              </a:rPr>
              <a:t>schools – URL only</a:t>
            </a:r>
            <a:endParaRPr lang="en-US" sz="2200" b="1" dirty="0">
              <a:solidFill>
                <a:schemeClr val="tx2"/>
              </a:solidFill>
              <a:latin typeface="Times New Roman" pitchFamily="18" charset="0"/>
            </a:endParaRPr>
          </a:p>
          <a:p>
            <a:pPr marL="285750" indent="-285750" algn="l" eaLnBrk="0" hangingPunct="0">
              <a:buClr>
                <a:srgbClr val="FF0000"/>
              </a:buClr>
              <a:buFont typeface="Arial" pitchFamily="34" charset="0"/>
              <a:buChar char="•"/>
            </a:pPr>
            <a:endParaRPr lang="en-US" dirty="0"/>
          </a:p>
          <a:p>
            <a:pPr marL="285750" indent="-285750" algn="l" eaLnBrk="0" hangingPunct="0">
              <a:buClr>
                <a:srgbClr val="FF0000"/>
              </a:buClr>
              <a:buFont typeface="Arial" pitchFamily="34" charset="0"/>
              <a:buChar char="•"/>
            </a:pPr>
            <a:endParaRPr lang="en-US" dirty="0"/>
          </a:p>
          <a:p>
            <a:pPr marL="457200" indent="-457200" algn="l" eaLnBrk="0" hangingPunct="0">
              <a:buClr>
                <a:srgbClr val="FF0000"/>
              </a:buClr>
              <a:buFont typeface="Arial" pitchFamily="34" charset="0"/>
              <a:buChar char="•"/>
            </a:pPr>
            <a:r>
              <a:rPr lang="en-US" sz="2600" b="1" dirty="0">
                <a:solidFill>
                  <a:schemeClr val="tx2"/>
                </a:solidFill>
                <a:latin typeface="Times New Roman" pitchFamily="18" charset="0"/>
              </a:rPr>
              <a:t>Via NROTC Units</a:t>
            </a:r>
            <a:endParaRPr lang="en-US" sz="2200" b="1" dirty="0">
              <a:solidFill>
                <a:schemeClr val="tx2"/>
              </a:solidFill>
              <a:latin typeface="Times New Roman" pitchFamily="18" charset="0"/>
            </a:endParaRPr>
          </a:p>
          <a:p>
            <a:pPr marL="800100" lvl="1" indent="-342900" algn="l" eaLnBrk="0" hangingPunct="0">
              <a:buClr>
                <a:schemeClr val="hlink"/>
              </a:buClr>
              <a:buFont typeface="Arial" pitchFamily="34" charset="0"/>
              <a:buChar char="•"/>
            </a:pPr>
            <a:r>
              <a:rPr lang="en-US" sz="2200" b="1" dirty="0">
                <a:solidFill>
                  <a:schemeClr val="tx2"/>
                </a:solidFill>
                <a:latin typeface="Times New Roman" pitchFamily="18" charset="0"/>
              </a:rPr>
              <a:t>National Two-Year</a:t>
            </a:r>
          </a:p>
          <a:p>
            <a:pPr marL="800100" lvl="1" indent="-342900" algn="l" eaLnBrk="0" hangingPunct="0">
              <a:buClr>
                <a:schemeClr val="hlink"/>
              </a:buClr>
              <a:buFont typeface="Arial" pitchFamily="34" charset="0"/>
              <a:buChar char="•"/>
            </a:pPr>
            <a:r>
              <a:rPr lang="en-US" sz="2200" b="1" dirty="0" err="1">
                <a:solidFill>
                  <a:schemeClr val="tx2"/>
                </a:solidFill>
                <a:latin typeface="Times New Roman" pitchFamily="18" charset="0"/>
              </a:rPr>
              <a:t>Tweeddale</a:t>
            </a:r>
            <a:r>
              <a:rPr lang="en-US" sz="2200" b="1" dirty="0">
                <a:solidFill>
                  <a:schemeClr val="tx2"/>
                </a:solidFill>
                <a:latin typeface="Times New Roman" pitchFamily="18" charset="0"/>
              </a:rPr>
              <a:t> Scholarships</a:t>
            </a:r>
          </a:p>
          <a:p>
            <a:pPr marL="800100" lvl="1" indent="-342900" algn="l" eaLnBrk="0" hangingPunct="0">
              <a:buClr>
                <a:schemeClr val="hlink"/>
              </a:buClr>
              <a:buFont typeface="Arial" pitchFamily="34" charset="0"/>
              <a:buChar char="•"/>
            </a:pPr>
            <a:r>
              <a:rPr lang="en-US" sz="2200" b="1" dirty="0">
                <a:solidFill>
                  <a:schemeClr val="tx2"/>
                </a:solidFill>
                <a:latin typeface="Times New Roman" pitchFamily="18" charset="0"/>
              </a:rPr>
              <a:t>Other Scholarships for College Program Midshipmen</a:t>
            </a: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050"/>
          <p:cNvSpPr>
            <a:spLocks noGrp="1" noChangeArrowheads="1"/>
          </p:cNvSpPr>
          <p:nvPr>
            <p:ph type="title"/>
          </p:nvPr>
        </p:nvSpPr>
        <p:spPr>
          <a:xfrm>
            <a:off x="479425" y="0"/>
            <a:ext cx="7837488" cy="1143000"/>
          </a:xfrm>
          <a:noFill/>
        </p:spPr>
        <p:txBody>
          <a:bodyPr/>
          <a:lstStyle/>
          <a:p>
            <a:pPr eaLnBrk="1" hangingPunct="1"/>
            <a:r>
              <a:rPr lang="en-US" sz="3600" smtClean="0"/>
              <a:t>National Scholarship</a:t>
            </a:r>
          </a:p>
        </p:txBody>
      </p:sp>
      <p:sp>
        <p:nvSpPr>
          <p:cNvPr id="9220" name="Rectangle 2051"/>
          <p:cNvSpPr>
            <a:spLocks noGrp="1" noChangeArrowheads="1"/>
          </p:cNvSpPr>
          <p:nvPr>
            <p:ph type="body" idx="1"/>
          </p:nvPr>
        </p:nvSpPr>
        <p:spPr>
          <a:xfrm>
            <a:off x="558265" y="1590675"/>
            <a:ext cx="8188860" cy="4481513"/>
          </a:xfrm>
          <a:noFill/>
        </p:spPr>
        <p:txBody>
          <a:bodyPr/>
          <a:lstStyle/>
          <a:p>
            <a:pPr defTabSz="966788" eaLnBrk="1" hangingPunct="1">
              <a:buFont typeface="Arial" pitchFamily="34" charset="0"/>
              <a:buChar char="•"/>
            </a:pPr>
            <a:r>
              <a:rPr lang="en-US" sz="3000" dirty="0" smtClean="0">
                <a:latin typeface="Times New Roman" pitchFamily="18" charset="0"/>
              </a:rPr>
              <a:t>Applicants processed by CNRC</a:t>
            </a:r>
          </a:p>
          <a:p>
            <a:pPr defTabSz="966788" eaLnBrk="1" hangingPunct="1">
              <a:buFont typeface="Arial" pitchFamily="34" charset="0"/>
              <a:buChar char="•"/>
            </a:pPr>
            <a:r>
              <a:rPr lang="en-US" sz="3000" dirty="0" smtClean="0">
                <a:latin typeface="Times New Roman" pitchFamily="18" charset="0"/>
              </a:rPr>
              <a:t>Specific Criteria:</a:t>
            </a:r>
          </a:p>
          <a:p>
            <a:pPr marL="825500" lvl="1" indent="-342900" defTabSz="966788" eaLnBrk="1" hangingPunct="1">
              <a:buFont typeface="Arial" pitchFamily="34" charset="0"/>
              <a:buChar char="•"/>
            </a:pPr>
            <a:r>
              <a:rPr lang="en-US" sz="2400" dirty="0" smtClean="0">
                <a:latin typeface="Times New Roman" pitchFamily="18" charset="0"/>
              </a:rPr>
              <a:t>SAT: 530 Critical Reading/520 Math </a:t>
            </a:r>
          </a:p>
          <a:p>
            <a:pPr marL="825500" lvl="1" indent="-342900" defTabSz="966788" eaLnBrk="1" hangingPunct="1">
              <a:buFont typeface="Arial" pitchFamily="34" charset="0"/>
              <a:buChar char="•"/>
            </a:pPr>
            <a:r>
              <a:rPr lang="en-US" sz="2400" dirty="0" smtClean="0">
                <a:latin typeface="Times New Roman" pitchFamily="18" charset="0"/>
              </a:rPr>
              <a:t>ACT: 22 English/21 Math </a:t>
            </a:r>
          </a:p>
          <a:p>
            <a:pPr marL="825500" lvl="1" indent="-342900" defTabSz="966788" eaLnBrk="1" hangingPunct="1">
              <a:buFont typeface="Arial" pitchFamily="34" charset="0"/>
              <a:buChar char="•"/>
            </a:pPr>
            <a:r>
              <a:rPr lang="en-US" sz="2400" dirty="0" smtClean="0">
                <a:latin typeface="Times New Roman" pitchFamily="18" charset="0"/>
              </a:rPr>
              <a:t>No minimum GPA</a:t>
            </a:r>
          </a:p>
          <a:p>
            <a:pPr marL="825500" lvl="1" indent="-342900" defTabSz="966788" eaLnBrk="1" hangingPunct="1">
              <a:buFont typeface="Arial" pitchFamily="34" charset="0"/>
              <a:buChar char="•"/>
            </a:pPr>
            <a:r>
              <a:rPr lang="en-US" sz="2400" u="sng" dirty="0" smtClean="0">
                <a:latin typeface="Times New Roman" pitchFamily="18" charset="0"/>
              </a:rPr>
              <a:t>Cannot already be in NROTC College Program</a:t>
            </a:r>
          </a:p>
          <a:p>
            <a:pPr defTabSz="966788" eaLnBrk="1" hangingPunct="1">
              <a:buFont typeface="Arial" pitchFamily="34" charset="0"/>
              <a:buChar char="•"/>
            </a:pPr>
            <a:r>
              <a:rPr lang="en-US" sz="2800" dirty="0" smtClean="0">
                <a:latin typeface="Times New Roman" pitchFamily="18" charset="0"/>
              </a:rPr>
              <a:t>Mostly high school students</a:t>
            </a:r>
          </a:p>
          <a:p>
            <a:pPr marL="785813" lvl="1" indent="-303213" defTabSz="966788" eaLnBrk="1" hangingPunct="1"/>
            <a:endParaRPr lang="en-US" sz="2400" dirty="0" smtClean="0">
              <a:solidFill>
                <a:schemeClr val="bg2"/>
              </a:solidFill>
              <a:latin typeface="Arial" charset="0"/>
            </a:endParaRPr>
          </a:p>
          <a:p>
            <a:pPr marL="361950" indent="-361950" defTabSz="966788" eaLnBrk="1" hangingPunct="1"/>
            <a:endParaRPr lang="en-US" sz="3000" dirty="0" smtClean="0">
              <a:solidFill>
                <a:schemeClr val="bg2"/>
              </a:solidFill>
              <a:latin typeface="Arial" charset="0"/>
            </a:endParaRPr>
          </a:p>
        </p:txBody>
      </p:sp>
    </p:spTree>
  </p:cSld>
  <p:clrMapOvr>
    <a:masterClrMapping/>
  </p:clrMapOvr>
  <p:transition advClick="0">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336550" y="0"/>
            <a:ext cx="7837488" cy="1143000"/>
          </a:xfrm>
          <a:noFill/>
        </p:spPr>
        <p:txBody>
          <a:bodyPr/>
          <a:lstStyle/>
          <a:p>
            <a:pPr eaLnBrk="1" hangingPunct="1"/>
            <a:r>
              <a:rPr lang="en-US" sz="3600" smtClean="0"/>
              <a:t>Immediate Scholarship</a:t>
            </a:r>
            <a:br>
              <a:rPr lang="en-US" sz="3600" smtClean="0"/>
            </a:br>
            <a:r>
              <a:rPr lang="en-US" sz="3600" smtClean="0"/>
              <a:t>Reservation (ISR)</a:t>
            </a:r>
          </a:p>
        </p:txBody>
      </p:sp>
      <p:sp>
        <p:nvSpPr>
          <p:cNvPr id="12292" name="Rectangle 3"/>
          <p:cNvSpPr>
            <a:spLocks noGrp="1" noChangeArrowheads="1"/>
          </p:cNvSpPr>
          <p:nvPr>
            <p:ph type="body" idx="1"/>
          </p:nvPr>
        </p:nvSpPr>
        <p:spPr>
          <a:xfrm>
            <a:off x="379413" y="1601787"/>
            <a:ext cx="8094662" cy="5097395"/>
          </a:xfrm>
          <a:noFill/>
        </p:spPr>
        <p:txBody>
          <a:bodyPr/>
          <a:lstStyle/>
          <a:p>
            <a:pPr defTabSz="966788" eaLnBrk="1" hangingPunct="1">
              <a:lnSpc>
                <a:spcPct val="90000"/>
              </a:lnSpc>
              <a:buFont typeface="Arial" pitchFamily="34" charset="0"/>
              <a:buChar char="•"/>
            </a:pPr>
            <a:r>
              <a:rPr lang="en-US" sz="2400" dirty="0" smtClean="0">
                <a:solidFill>
                  <a:schemeClr val="tx2"/>
                </a:solidFill>
                <a:latin typeface="Times New Roman" pitchFamily="18" charset="0"/>
              </a:rPr>
              <a:t>CNRC limited to 150 ISR nominations (annually)</a:t>
            </a:r>
          </a:p>
          <a:p>
            <a:pPr defTabSz="966788" eaLnBrk="1" hangingPunct="1">
              <a:lnSpc>
                <a:spcPct val="90000"/>
              </a:lnSpc>
              <a:buFont typeface="Arial" pitchFamily="34" charset="0"/>
              <a:buChar char="•"/>
            </a:pPr>
            <a:r>
              <a:rPr lang="en-US" sz="2400" dirty="0" smtClean="0">
                <a:solidFill>
                  <a:schemeClr val="tx2"/>
                </a:solidFill>
                <a:latin typeface="Times New Roman" pitchFamily="18" charset="0"/>
              </a:rPr>
              <a:t>Nominations validated by the CNSB</a:t>
            </a:r>
            <a:endParaRPr lang="en-US" sz="2000" dirty="0" smtClean="0">
              <a:solidFill>
                <a:schemeClr val="tx2"/>
              </a:solidFill>
              <a:latin typeface="Times New Roman" pitchFamily="18" charset="0"/>
            </a:endParaRPr>
          </a:p>
          <a:p>
            <a:pPr defTabSz="966788" eaLnBrk="1" hangingPunct="1">
              <a:lnSpc>
                <a:spcPct val="90000"/>
              </a:lnSpc>
              <a:buFont typeface="Arial" pitchFamily="34" charset="0"/>
              <a:buChar char="•"/>
            </a:pPr>
            <a:r>
              <a:rPr lang="en-US" sz="2400" dirty="0" smtClean="0">
                <a:solidFill>
                  <a:schemeClr val="tx2"/>
                </a:solidFill>
                <a:latin typeface="Times New Roman" pitchFamily="18" charset="0"/>
              </a:rPr>
              <a:t>Eligibility:</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SAT: </a:t>
            </a:r>
          </a:p>
          <a:p>
            <a:pPr marL="1252538" lvl="2" indent="-285750" defTabSz="966788" eaLnBrk="1" hangingPunct="1">
              <a:lnSpc>
                <a:spcPct val="90000"/>
              </a:lnSpc>
              <a:buFont typeface="Arial" pitchFamily="34" charset="0"/>
              <a:buChar char="•"/>
            </a:pPr>
            <a:r>
              <a:rPr lang="en-US" sz="2000" dirty="0" smtClean="0">
                <a:solidFill>
                  <a:schemeClr val="tx2"/>
                </a:solidFill>
                <a:latin typeface="Times New Roman" pitchFamily="18" charset="0"/>
              </a:rPr>
              <a:t>600 Math Minimum,  530 Critical Reading Minimum </a:t>
            </a:r>
          </a:p>
          <a:p>
            <a:pPr marL="1252538" lvl="2" indent="-285750" defTabSz="966788" eaLnBrk="1" hangingPunct="1">
              <a:lnSpc>
                <a:spcPct val="90000"/>
              </a:lnSpc>
              <a:buFont typeface="Arial" pitchFamily="34" charset="0"/>
              <a:buChar char="•"/>
            </a:pPr>
            <a:r>
              <a:rPr lang="en-US" sz="2000" dirty="0" smtClean="0">
                <a:solidFill>
                  <a:schemeClr val="tx2"/>
                </a:solidFill>
                <a:latin typeface="Times New Roman" pitchFamily="18" charset="0"/>
              </a:rPr>
              <a:t>1230 Composite</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ACT :</a:t>
            </a:r>
          </a:p>
          <a:p>
            <a:pPr marL="1252538" lvl="2" indent="-285750" defTabSz="966788" eaLnBrk="1" hangingPunct="1">
              <a:lnSpc>
                <a:spcPct val="90000"/>
              </a:lnSpc>
              <a:buFont typeface="Arial" pitchFamily="34" charset="0"/>
              <a:buChar char="•"/>
            </a:pPr>
            <a:r>
              <a:rPr lang="en-US" sz="2000" dirty="0" smtClean="0">
                <a:solidFill>
                  <a:schemeClr val="tx2"/>
                </a:solidFill>
                <a:latin typeface="Times New Roman" pitchFamily="18" charset="0"/>
              </a:rPr>
              <a:t>26 Math minimum, 22 English minimum</a:t>
            </a:r>
          </a:p>
          <a:p>
            <a:pPr marL="1252538" lvl="2" indent="-285750" defTabSz="966788" eaLnBrk="1" hangingPunct="1">
              <a:lnSpc>
                <a:spcPct val="90000"/>
              </a:lnSpc>
              <a:buFont typeface="Arial" pitchFamily="34" charset="0"/>
              <a:buChar char="•"/>
            </a:pPr>
            <a:r>
              <a:rPr lang="en-US" sz="2000" dirty="0" smtClean="0">
                <a:solidFill>
                  <a:schemeClr val="tx2"/>
                </a:solidFill>
                <a:latin typeface="Times New Roman" pitchFamily="18" charset="0"/>
              </a:rPr>
              <a:t>54 combined</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Top 20% of High School Class</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Must be an high school senior</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Must meet height/weight standards or receive a waiver</a:t>
            </a:r>
          </a:p>
          <a:p>
            <a:pPr marL="785813" lvl="1" indent="-303213" defTabSz="966788" eaLnBrk="1" hangingPunct="1">
              <a:lnSpc>
                <a:spcPct val="90000"/>
              </a:lnSpc>
              <a:buFont typeface="Arial" pitchFamily="34" charset="0"/>
              <a:buChar char="•"/>
            </a:pPr>
            <a:r>
              <a:rPr lang="en-US" sz="2000" dirty="0" smtClean="0">
                <a:solidFill>
                  <a:schemeClr val="tx2"/>
                </a:solidFill>
                <a:latin typeface="Times New Roman" pitchFamily="18" charset="0"/>
              </a:rPr>
              <a:t>No drug use or DUI/DWI</a:t>
            </a:r>
            <a:endParaRPr lang="en-US" sz="2000" dirty="0" smtClean="0">
              <a:solidFill>
                <a:schemeClr val="bg2"/>
              </a:solidFill>
              <a:latin typeface="Arial" charset="0"/>
            </a:endParaRPr>
          </a:p>
          <a:p>
            <a:pPr defTabSz="966788" eaLnBrk="1" hangingPunct="1">
              <a:lnSpc>
                <a:spcPct val="90000"/>
              </a:lnSpc>
              <a:buFont typeface="Arial" pitchFamily="34" charset="0"/>
              <a:buChar char="•"/>
            </a:pPr>
            <a:endParaRPr lang="en-US" sz="2400" dirty="0" smtClean="0">
              <a:solidFill>
                <a:schemeClr val="bg2"/>
              </a:solidFill>
              <a:latin typeface="Arial" charset="0"/>
            </a:endParaRPr>
          </a:p>
        </p:txBody>
      </p:sp>
      <p:sp>
        <p:nvSpPr>
          <p:cNvPr id="12293" name="Text Box 4"/>
          <p:cNvSpPr txBox="1">
            <a:spLocks noChangeArrowheads="1"/>
          </p:cNvSpPr>
          <p:nvPr/>
        </p:nvSpPr>
        <p:spPr bwMode="auto">
          <a:xfrm>
            <a:off x="4427538" y="4724400"/>
            <a:ext cx="2373312" cy="336550"/>
          </a:xfrm>
          <a:prstGeom prst="rect">
            <a:avLst/>
          </a:prstGeom>
          <a:noFill/>
          <a:ln w="9525" algn="ctr">
            <a:noFill/>
            <a:miter lim="800000"/>
            <a:headEnd/>
            <a:tailEnd/>
          </a:ln>
        </p:spPr>
        <p:txBody>
          <a:bodyPr>
            <a:spAutoFit/>
          </a:bodyPr>
          <a:lstStyle/>
          <a:p>
            <a:endParaRPr lang="en-US"/>
          </a:p>
        </p:txBody>
      </p:sp>
    </p:spTree>
  </p:cSld>
  <p:clrMapOvr>
    <a:masterClrMapping/>
  </p:clrMapOvr>
  <p:transition advClick="0">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en-US" sz="3600" smtClean="0"/>
              <a:t>Alternative Scholarship</a:t>
            </a:r>
            <a:br>
              <a:rPr lang="en-US" sz="3600" smtClean="0"/>
            </a:br>
            <a:r>
              <a:rPr lang="en-US" sz="3600" smtClean="0"/>
              <a:t>Reservation (ASR)</a:t>
            </a:r>
          </a:p>
        </p:txBody>
      </p:sp>
      <p:sp>
        <p:nvSpPr>
          <p:cNvPr id="13316" name="Rectangle 3"/>
          <p:cNvSpPr>
            <a:spLocks noGrp="1" noChangeArrowheads="1"/>
          </p:cNvSpPr>
          <p:nvPr>
            <p:ph type="body" idx="1"/>
          </p:nvPr>
        </p:nvSpPr>
        <p:spPr>
          <a:xfrm>
            <a:off x="623888" y="1550988"/>
            <a:ext cx="7688262" cy="4729162"/>
          </a:xfrm>
        </p:spPr>
        <p:txBody>
          <a:bodyPr/>
          <a:lstStyle/>
          <a:p>
            <a:pPr eaLnBrk="1" hangingPunct="1">
              <a:lnSpc>
                <a:spcPct val="80000"/>
              </a:lnSpc>
              <a:buFont typeface="Arial" pitchFamily="34" charset="0"/>
              <a:buChar char="•"/>
            </a:pPr>
            <a:r>
              <a:rPr lang="en-US" sz="2400" dirty="0" smtClean="0"/>
              <a:t>Applicant nominated by NJROTC Area Manager</a:t>
            </a:r>
          </a:p>
          <a:p>
            <a:pPr lvl="1" eaLnBrk="1" hangingPunct="1">
              <a:lnSpc>
                <a:spcPct val="80000"/>
              </a:lnSpc>
              <a:buFont typeface="Arial" pitchFamily="34" charset="0"/>
              <a:buChar char="•"/>
            </a:pPr>
            <a:r>
              <a:rPr lang="en-US" sz="2000" dirty="0" smtClean="0"/>
              <a:t> 10 per NJROTC Area (Total of 110) </a:t>
            </a:r>
          </a:p>
          <a:p>
            <a:pPr lvl="1" eaLnBrk="1" hangingPunct="1">
              <a:lnSpc>
                <a:spcPct val="80000"/>
              </a:lnSpc>
              <a:buFont typeface="Arial" pitchFamily="34" charset="0"/>
              <a:buChar char="•"/>
            </a:pPr>
            <a:r>
              <a:rPr lang="en-US" sz="2000" dirty="0" smtClean="0"/>
              <a:t>Nomination validated by CNSB</a:t>
            </a:r>
          </a:p>
          <a:p>
            <a:pPr eaLnBrk="1" hangingPunct="1">
              <a:lnSpc>
                <a:spcPct val="80000"/>
              </a:lnSpc>
              <a:buFont typeface="Arial" pitchFamily="34" charset="0"/>
              <a:buChar char="•"/>
            </a:pPr>
            <a:r>
              <a:rPr lang="en-US" sz="2400" dirty="0" smtClean="0"/>
              <a:t>Eligibility:</a:t>
            </a:r>
          </a:p>
          <a:p>
            <a:pPr lvl="1" eaLnBrk="1" hangingPunct="1">
              <a:lnSpc>
                <a:spcPct val="80000"/>
              </a:lnSpc>
              <a:buFont typeface="Arial" pitchFamily="34" charset="0"/>
              <a:buChar char="•"/>
            </a:pPr>
            <a:r>
              <a:rPr lang="en-US" sz="2000" dirty="0" smtClean="0"/>
              <a:t>High School Senior</a:t>
            </a:r>
          </a:p>
          <a:p>
            <a:pPr lvl="1" eaLnBrk="1" hangingPunct="1">
              <a:lnSpc>
                <a:spcPct val="80000"/>
              </a:lnSpc>
              <a:buFont typeface="Arial" pitchFamily="34" charset="0"/>
              <a:buChar char="•"/>
            </a:pPr>
            <a:r>
              <a:rPr lang="en-US" sz="2000" dirty="0" smtClean="0"/>
              <a:t>SAT/ACT test scores </a:t>
            </a:r>
          </a:p>
          <a:p>
            <a:pPr lvl="2" eaLnBrk="1" hangingPunct="1">
              <a:lnSpc>
                <a:spcPct val="80000"/>
              </a:lnSpc>
              <a:buFont typeface="Arial" pitchFamily="34" charset="0"/>
              <a:buChar char="•"/>
            </a:pPr>
            <a:r>
              <a:rPr lang="en-US" sz="1600" dirty="0" smtClean="0"/>
              <a:t>520 Math/ 530 Critical Reading on SAT</a:t>
            </a:r>
          </a:p>
          <a:p>
            <a:pPr lvl="2" eaLnBrk="1" hangingPunct="1">
              <a:lnSpc>
                <a:spcPct val="80000"/>
              </a:lnSpc>
              <a:buFont typeface="Arial" pitchFamily="34" charset="0"/>
              <a:buChar char="•"/>
            </a:pPr>
            <a:r>
              <a:rPr lang="en-US" sz="1600" dirty="0" smtClean="0"/>
              <a:t>21 Math / 22 English on ACT</a:t>
            </a:r>
          </a:p>
          <a:p>
            <a:pPr lvl="1" eaLnBrk="1" hangingPunct="1">
              <a:lnSpc>
                <a:spcPct val="80000"/>
              </a:lnSpc>
              <a:buFont typeface="Arial" pitchFamily="34" charset="0"/>
              <a:buChar char="•"/>
            </a:pPr>
            <a:r>
              <a:rPr lang="en-US" sz="2000" dirty="0" smtClean="0"/>
              <a:t>Maintain GPA 3.0/4.0 higher or rank in top 40% of graduating class</a:t>
            </a:r>
          </a:p>
          <a:p>
            <a:pPr lvl="1" eaLnBrk="1" hangingPunct="1">
              <a:lnSpc>
                <a:spcPct val="80000"/>
              </a:lnSpc>
              <a:buFont typeface="Arial" pitchFamily="34" charset="0"/>
              <a:buChar char="•"/>
            </a:pPr>
            <a:r>
              <a:rPr lang="en-US" sz="2000" dirty="0" smtClean="0"/>
              <a:t>Mandatory Criteria </a:t>
            </a:r>
            <a:r>
              <a:rPr lang="en-US" sz="1800" dirty="0" smtClean="0"/>
              <a:t>(Unit = full year)</a:t>
            </a:r>
            <a:endParaRPr lang="en-US" sz="2000" dirty="0" smtClean="0"/>
          </a:p>
          <a:p>
            <a:pPr lvl="2" eaLnBrk="1" hangingPunct="1">
              <a:lnSpc>
                <a:spcPct val="80000"/>
              </a:lnSpc>
              <a:buFont typeface="Arial" pitchFamily="34" charset="0"/>
              <a:buChar char="•"/>
            </a:pPr>
            <a:r>
              <a:rPr lang="en-US" sz="1800" dirty="0" smtClean="0"/>
              <a:t>English – 4 Units			Mathematics – 4 Units</a:t>
            </a:r>
          </a:p>
          <a:p>
            <a:pPr lvl="2" eaLnBrk="1" hangingPunct="1">
              <a:lnSpc>
                <a:spcPct val="80000"/>
              </a:lnSpc>
              <a:buFont typeface="Arial" pitchFamily="34" charset="0"/>
              <a:buChar char="•"/>
            </a:pPr>
            <a:r>
              <a:rPr lang="en-US" sz="1800" dirty="0" smtClean="0"/>
              <a:t>Natural Sciences – 3 Units		Social Sciences – 2 Units</a:t>
            </a:r>
          </a:p>
          <a:p>
            <a:pPr eaLnBrk="1" hangingPunct="1">
              <a:lnSpc>
                <a:spcPct val="80000"/>
              </a:lnSpc>
              <a:buFont typeface="Arial" pitchFamily="34" charset="0"/>
              <a:buChar char="•"/>
            </a:pPr>
            <a:r>
              <a:rPr lang="en-US" sz="2400" dirty="0" smtClean="0"/>
              <a:t>Application will be designated as ASR in the website once nomination received from CD</a:t>
            </a:r>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NSTC Template">
  <a:themeElements>
    <a:clrScheme name="NSTC Template 8">
      <a:dk1>
        <a:srgbClr val="000000"/>
      </a:dk1>
      <a:lt1>
        <a:srgbClr val="FFFFFF"/>
      </a:lt1>
      <a:dk2>
        <a:srgbClr val="003399"/>
      </a:dk2>
      <a:lt2>
        <a:srgbClr val="CCECFF"/>
      </a:lt2>
      <a:accent1>
        <a:srgbClr val="FFCC00"/>
      </a:accent1>
      <a:accent2>
        <a:srgbClr val="339933"/>
      </a:accent2>
      <a:accent3>
        <a:srgbClr val="FFFFFF"/>
      </a:accent3>
      <a:accent4>
        <a:srgbClr val="000000"/>
      </a:accent4>
      <a:accent5>
        <a:srgbClr val="FFE2AA"/>
      </a:accent5>
      <a:accent6>
        <a:srgbClr val="2D8A2D"/>
      </a:accent6>
      <a:hlink>
        <a:srgbClr val="FF0000"/>
      </a:hlink>
      <a:folHlink>
        <a:srgbClr val="3366CC"/>
      </a:folHlink>
    </a:clrScheme>
    <a:fontScheme name="NSTC Template">
      <a:majorFont>
        <a:latin typeface="Lucida Sans Unicode"/>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A7FF">
            <a:alpha val="50000"/>
          </a:srgbClr>
        </a:solidFill>
        <a:ln w="9525" cap="flat" cmpd="sng" algn="ctr">
          <a:solidFill>
            <a:srgbClr val="FFCCFF"/>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rgbClr val="FFA7FF">
            <a:alpha val="50000"/>
          </a:srgbClr>
        </a:solidFill>
        <a:ln w="9525" cap="flat" cmpd="sng" algn="ctr">
          <a:solidFill>
            <a:srgbClr val="FFCCFF"/>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NSTC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STC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TC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TC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TC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TC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STC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STC Template 8">
        <a:dk1>
          <a:srgbClr val="000000"/>
        </a:dk1>
        <a:lt1>
          <a:srgbClr val="FFFFFF"/>
        </a:lt1>
        <a:dk2>
          <a:srgbClr val="003399"/>
        </a:dk2>
        <a:lt2>
          <a:srgbClr val="CCECFF"/>
        </a:lt2>
        <a:accent1>
          <a:srgbClr val="FFCC00"/>
        </a:accent1>
        <a:accent2>
          <a:srgbClr val="339933"/>
        </a:accent2>
        <a:accent3>
          <a:srgbClr val="FFFFFF"/>
        </a:accent3>
        <a:accent4>
          <a:srgbClr val="000000"/>
        </a:accent4>
        <a:accent5>
          <a:srgbClr val="FFE2AA"/>
        </a:accent5>
        <a:accent6>
          <a:srgbClr val="2D8A2D"/>
        </a:accent6>
        <a:hlink>
          <a:srgbClr val="FF0000"/>
        </a:hlink>
        <a:folHlink>
          <a:srgbClr val="3366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8873</TotalTime>
  <Words>2863</Words>
  <Application>Microsoft Office PowerPoint</Application>
  <PresentationFormat>On-screen Show (4:3)</PresentationFormat>
  <Paragraphs>391</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NSTC Template</vt:lpstr>
      <vt:lpstr>NROTC Scholarships</vt:lpstr>
      <vt:lpstr>Program Overview</vt:lpstr>
      <vt:lpstr>Partner with America’s  Colleges and Universities</vt:lpstr>
      <vt:lpstr>    NROTC Scholarship</vt:lpstr>
      <vt:lpstr>Costs NOT Covered for  Scholarship Midshipmen</vt:lpstr>
      <vt:lpstr>    Scholarship Programs</vt:lpstr>
      <vt:lpstr>National Scholarship</vt:lpstr>
      <vt:lpstr>Immediate Scholarship Reservation (ISR)</vt:lpstr>
      <vt:lpstr>Alternative Scholarship Reservation (ASR)</vt:lpstr>
      <vt:lpstr>Minority Servicing Institution Scholarship Reservation (MSISR)</vt:lpstr>
      <vt:lpstr>2012 URL Selection Profile   (11 data for comparison)</vt:lpstr>
      <vt:lpstr>Scholarship Programs</vt:lpstr>
      <vt:lpstr>Application  Timeline</vt:lpstr>
      <vt:lpstr>Application Process  Applicant Actions</vt:lpstr>
      <vt:lpstr>Application Process  Recruiter Actions</vt:lpstr>
      <vt:lpstr>Application Process  Remaining Actions</vt:lpstr>
      <vt:lpstr>Scholarship Selection  Notification Process</vt:lpstr>
      <vt:lpstr>Placement</vt:lpstr>
      <vt:lpstr>Medical</vt:lpstr>
      <vt:lpstr>Advice for applicants</vt:lpstr>
      <vt:lpstr>Advice for the  Officer Interview</vt:lpstr>
      <vt:lpstr>Contact Information  (on the website)</vt:lpstr>
      <vt:lpstr>Questions?</vt:lpstr>
      <vt:lpstr>FY12 URL-ASR Compared to Average Selectees </vt:lpstr>
    </vt:vector>
  </TitlesOfParts>
  <Company>NTC Great Lakes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Naval Service Training Command</dc:title>
  <dc:creator>G3N7A</dc:creator>
  <cp:lastModifiedBy>tiffany</cp:lastModifiedBy>
  <cp:revision>270</cp:revision>
  <cp:lastPrinted>2013-07-01T14:32:44Z</cp:lastPrinted>
  <dcterms:created xsi:type="dcterms:W3CDTF">2003-06-17T14:35:48Z</dcterms:created>
  <dcterms:modified xsi:type="dcterms:W3CDTF">2013-07-24T05:08:43Z</dcterms:modified>
</cp:coreProperties>
</file>